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269" r:id="rId3"/>
    <p:sldId id="273" r:id="rId4"/>
    <p:sldId id="271" r:id="rId5"/>
    <p:sldId id="274" r:id="rId6"/>
    <p:sldId id="387" r:id="rId7"/>
    <p:sldId id="388" r:id="rId8"/>
    <p:sldId id="385" r:id="rId9"/>
    <p:sldId id="386" r:id="rId10"/>
    <p:sldId id="389" r:id="rId11"/>
    <p:sldId id="390" r:id="rId12"/>
    <p:sldId id="391" r:id="rId13"/>
    <p:sldId id="393" r:id="rId14"/>
    <p:sldId id="272" r:id="rId15"/>
    <p:sldId id="394" r:id="rId16"/>
    <p:sldId id="395" r:id="rId17"/>
    <p:sldId id="398" r:id="rId18"/>
    <p:sldId id="396" r:id="rId19"/>
    <p:sldId id="36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7950" y="3208338"/>
            <a:ext cx="7991475" cy="2031325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ТЕМА 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1. «Земельное право как отрасль Российского права».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земельного права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06946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b="1" dirty="0" smtClean="0">
                <a:cs typeface="Arial" charset="0"/>
              </a:rPr>
              <a:t>Предметом земельного права выступают две группы общественных отношений:</a:t>
            </a: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dirty="0" smtClean="0">
                <a:cs typeface="Arial" charset="0"/>
              </a:rPr>
              <a:t>1) Общественные отношения в сфере в сфере использования земель, включающие предоставление земель на различных правовых титулах, и изъятие земельных участках, ответственность за земельные правонарушения, особенности правовых режимов отдельных категорий земель и т.д.</a:t>
            </a: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dirty="0" smtClean="0">
                <a:cs typeface="Arial" charset="0"/>
              </a:rPr>
              <a:t>2) Общественные отношения по охране земель, включающие специальные экологические требования ко всем правообладателям земельных участков, соблюдение и исполнение которых позволяет обеспечивать рациональное использование земель. </a:t>
            </a:r>
          </a:p>
        </p:txBody>
      </p:sp>
    </p:spTree>
    <p:extLst>
      <p:ext uri="{BB962C8B-B14F-4D97-AF65-F5344CB8AC3E}">
        <p14:creationId xmlns:p14="http://schemas.microsoft.com/office/powerpoint/2010/main" val="102775231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земельного права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06946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b="1" dirty="0" smtClean="0">
                <a:cs typeface="Arial" charset="0"/>
              </a:rPr>
              <a:t>Метод земельного права является комплексным, т.е. императивно-диспозитивным так как включает в себя два элемента: </a:t>
            </a:r>
          </a:p>
          <a:p>
            <a:pPr indent="446088" algn="just"/>
            <a:r>
              <a:rPr lang="ru-RU" sz="2800" dirty="0" smtClean="0"/>
              <a:t>1) Императивный </a:t>
            </a:r>
            <a:r>
              <a:rPr lang="ru-RU" sz="2800" dirty="0"/>
              <a:t>метод правового регулирования выражается в установлении обязанностей и запретов субъектам правоотношений, подлежащих исполнению. Это обязанность соблюдать субординацию органов в частности регулирования земельных отношений; соблюдать приоритет земель сельскохозяйственного назначения и т.п. Соблюдение правил должного поведения и нарушения запретов жестко регламентируется и обеспечивается законодательством. </a:t>
            </a:r>
          </a:p>
          <a:p>
            <a:pPr algn="just"/>
            <a:endParaRPr lang="ru-RU" sz="2800" dirty="0" smtClean="0">
              <a:cs typeface="Arial" charset="0"/>
            </a:endParaRP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endParaRPr lang="ru-RU" sz="2800" dirty="0">
              <a:cs typeface="Arial" charset="0"/>
            </a:endParaRP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endParaRPr lang="ru-RU" sz="2800" dirty="0" smtClean="0">
              <a:cs typeface="Arial" charset="0"/>
            </a:endParaRP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endParaRPr lang="ru-RU" sz="2800" dirty="0">
              <a:cs typeface="Arial" charset="0"/>
            </a:endParaRP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dirty="0" smtClean="0">
                <a:cs typeface="Arial" charset="0"/>
              </a:rPr>
              <a:t>1) Общественные отношения в сфере в сфере использования земель, включающие предоставление земель на различных правовых титулах, и изъятие земельных участках, ответственность за земельные правонарушения, особенности правовых режимов отдельных категорий земель и т.д.</a:t>
            </a: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dirty="0" smtClean="0">
                <a:cs typeface="Arial" charset="0"/>
              </a:rPr>
              <a:t>2) Общественные отношения по охране земель, включающие специальные экологические требования ко всем правообладателям земельных участков, соблюдение и исполнение которых позволяет обеспечивать рациональное использование земель. </a:t>
            </a:r>
          </a:p>
        </p:txBody>
      </p:sp>
    </p:spTree>
    <p:extLst>
      <p:ext uri="{BB962C8B-B14F-4D97-AF65-F5344CB8AC3E}">
        <p14:creationId xmlns:p14="http://schemas.microsoft.com/office/powerpoint/2010/main" val="684761467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земельного права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06946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b="1" dirty="0" smtClean="0">
                <a:cs typeface="Arial" charset="0"/>
              </a:rPr>
              <a:t>Метод земельного права является комплексным, т.е. императивно-диспозитивным так как включает в себя два элемента: </a:t>
            </a:r>
          </a:p>
          <a:p>
            <a:pPr indent="446088" algn="just"/>
            <a:r>
              <a:rPr lang="ru-RU" sz="2800" dirty="0" smtClean="0"/>
              <a:t>2) Диспозитивный </a:t>
            </a:r>
            <a:r>
              <a:rPr lang="ru-RU" sz="2800" dirty="0"/>
              <a:t>метод правового регулирования (от латинского «</a:t>
            </a:r>
            <a:r>
              <a:rPr lang="ru-RU" sz="2800" dirty="0" err="1"/>
              <a:t>диспоноре</a:t>
            </a:r>
            <a:r>
              <a:rPr lang="ru-RU" sz="2800" dirty="0"/>
              <a:t>»- располагаю) означает такой способ воздействия, при котором субъектом земельных правоотношений представляется свобода (собственное усмотрение) в реализации ими своих целей и задач. Существует три основных вида диспозитивного метода правового регулирования земельных отношений: рекомендательный, санкционирующий и делегирующий</a:t>
            </a:r>
            <a:endParaRPr lang="ru-RU" sz="2800" dirty="0" smtClean="0">
              <a:cs typeface="Arial" charset="0"/>
            </a:endParaRP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endParaRPr lang="ru-RU" sz="2800" dirty="0">
              <a:cs typeface="Arial" charset="0"/>
            </a:endParaRP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endParaRPr lang="ru-RU" sz="2800" dirty="0" smtClean="0">
              <a:cs typeface="Arial" charset="0"/>
            </a:endParaRP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endParaRPr lang="ru-RU" sz="2800" dirty="0">
              <a:cs typeface="Arial" charset="0"/>
            </a:endParaRP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dirty="0" smtClean="0">
                <a:cs typeface="Arial" charset="0"/>
              </a:rPr>
              <a:t>1) Общественные отношения в сфере в сфере использования земель, включающие предоставление земель на различных правовых титулах, и изъятие земельных участках, ответственность за земельные правонарушения, особенности правовых режимов отдельных категорий земель и т.д.</a:t>
            </a: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2800" dirty="0" smtClean="0">
                <a:cs typeface="Arial" charset="0"/>
              </a:rPr>
              <a:t>2) Общественные отношения по охране земель, включающие специальные экологические требования ко всем правообладателям земельных участков, соблюдение и исполнение которых позволяет обеспечивать рациональное использование земель. </a:t>
            </a:r>
          </a:p>
        </p:txBody>
      </p:sp>
    </p:spTree>
    <p:extLst>
      <p:ext uri="{BB962C8B-B14F-4D97-AF65-F5344CB8AC3E}">
        <p14:creationId xmlns:p14="http://schemas.microsoft.com/office/powerpoint/2010/main" val="1579924839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dirty="0" smtClean="0"/>
              <a:t>Система</a:t>
            </a:r>
            <a:r>
              <a:rPr lang="ru-RU" sz="5400" b="1" dirty="0" smtClean="0"/>
              <a:t> </a:t>
            </a:r>
            <a:r>
              <a:rPr lang="ru-RU" sz="5400" dirty="0" smtClean="0"/>
              <a:t>земельного права как отрасли права.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1949FC1-3B25-41AF-B72A-94344E23E874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Система земельного права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25538"/>
            <a:ext cx="9144000" cy="4162425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системой земельного права как отрасли следует понимать обоснованную последовательность расположения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правовых институтов земельного права (правовых норм земельного права) 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зависимости от их значимости, роли и содержания, обусловленного характером регулируемых общественных отношений.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и любая отрасль права система земельного права состоит из двух частей:</a:t>
            </a:r>
          </a:p>
          <a:p>
            <a:pPr marL="0" indent="533400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Общей части: </a:t>
            </a:r>
          </a:p>
          <a:p>
            <a:pPr marL="0" indent="533400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Особенной части.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1949FC1-3B25-41AF-B72A-94344E23E874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Система земельного права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25538"/>
            <a:ext cx="9144000" cy="4162425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Общая часть земельного права содержит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правовые нормы и положения, относящиеся ко всей отрасли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включает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себя следующие правовые институты: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право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собственности на землю;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земельные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права граждан и юридических лиц, являющихся собственниками и иными законами обладателями земельных участков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управление земельным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фондом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правовое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регулирование использование земель;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61882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1949FC1-3B25-41AF-B72A-94344E23E874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Система земельного права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25538"/>
            <a:ext cx="9144000" cy="4162425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земельный процесс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институт земельного права, определяющий процедуру реализации прав и обязанностей субъектов земельных отношений;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отношений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землеустройства, ведение дел по предоставлению и изъятию земель, земельно-кадастровые отношения, контроль за использованием земель, а также разрешение земельных споров;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охрана земель;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ответственность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нарушение земельного законодательства. 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80186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1949FC1-3B25-41AF-B72A-94344E23E874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Система земельного права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25538"/>
            <a:ext cx="9144000" cy="4162425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Особенная часть земельного права складывается из институтов, определяющих правовой режим отдельных категорий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земель. 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Категория земель — это «группирование земельных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участков по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каким-либо устойчивым признакам, которые в совокупности определяют правовой режим земли данной категории.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Для распределения земельного фонда по категориям за основу берется целевое назначение земельного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участка, которое подразумевает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параметров 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вариантов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рационального использования и охраны земельного участка для лиц, обладающих земельными участками на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собственности, постоянного (бессрочного) пользования, аренды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т.д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455275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1949FC1-3B25-41AF-B72A-94344E23E874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Система земельного права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25538"/>
            <a:ext cx="9144000" cy="4162425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Особенная часть земельного права представляет собой систему институтов земельно-правового регулирования, обособленных по категориям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земель:  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правовой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режим сельскохозяйственного назначения;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правовой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режим земель поселений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правовой режим земель промышленности, транспорта, связи,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информатики, космическое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обеспечение, обороны и иного назначения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правовой режим земель особо охраняемых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территорий; 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правовой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режим земель лесного фонда;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правовой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режим земель водного фонда; правовой режим запаса. </a:t>
            </a:r>
          </a:p>
        </p:txBody>
      </p:sp>
    </p:spTree>
    <p:extLst>
      <p:ext uri="{BB962C8B-B14F-4D97-AF65-F5344CB8AC3E}">
        <p14:creationId xmlns:p14="http://schemas.microsoft.com/office/powerpoint/2010/main" val="481340735"/>
      </p:ext>
    </p:extLst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B9C21A67-1CA1-41E4-864F-0889D00439D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25538"/>
            <a:ext cx="9144000" cy="4162425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719138" algn="just" fontAlgn="auto"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Таким образом, в ходе сегодняшней лекции мы рассмотрели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понятие земельного права как отрасли права, его предмет и метод правового регулирования. </a:t>
            </a:r>
          </a:p>
          <a:p>
            <a:pPr indent="719138" algn="just" fontAlgn="auto">
              <a:spcAft>
                <a:spcPts val="0"/>
              </a:spcAft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Знание системы земельного права как отрасли права позволит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каждому лицу должным образом защитить законным порядком нарушенное субъективное право или охраняемый законом интерес как субъекта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земельного правоотношения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 fontAlgn="auto">
              <a:spcAft>
                <a:spcPts val="0"/>
              </a:spcAft>
              <a:defRPr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 fontAlgn="auto">
              <a:spcAft>
                <a:spcPts val="0"/>
              </a:spcAft>
              <a:defRPr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 fontAlgn="auto">
              <a:spcAft>
                <a:spcPts val="0"/>
              </a:spcAft>
              <a:defRPr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 fontAlgn="auto">
              <a:spcAft>
                <a:spcPts val="0"/>
              </a:spcAft>
              <a:defRPr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 fontAlgn="auto">
              <a:spcAft>
                <a:spcPts val="0"/>
              </a:spcAft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во-первых, требование основано на нотариально удостоверенной сделке;</a:t>
            </a:r>
          </a:p>
          <a:p>
            <a:pPr marL="0" indent="358775" algn="just" fontAlgn="auto">
              <a:spcAft>
                <a:spcPts val="0"/>
              </a:spcAft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во-вторых, требование основано на сделке, совершенной в простой письменной форме;</a:t>
            </a:r>
          </a:p>
          <a:p>
            <a:pPr marL="0" indent="358775" algn="just" fontAlgn="auto">
              <a:spcAft>
                <a:spcPts val="0"/>
              </a:spcAft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в-третьих, требование основано на совершенном нотариусом протесте векселя в неплатеже, неакцепте или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недатировании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акцепта;</a:t>
            </a:r>
          </a:p>
          <a:p>
            <a:pPr marL="0" indent="358775" algn="just" fontAlgn="auto">
              <a:spcAft>
                <a:spcPts val="0"/>
              </a:spcAft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в-четвертых, заявлено требование о взыскании алиментов на несовершеннолетних детей, не связанное с установлением отцовства, оспариванием отцовства (материнства);</a:t>
            </a:r>
          </a:p>
        </p:txBody>
      </p:sp>
    </p:spTree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443198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3400" fontAlgn="auto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r>
              <a:rPr lang="ru-RU" sz="4400" dirty="0">
                <a:latin typeface="+mn-lt"/>
              </a:rPr>
              <a:t>Понятие </a:t>
            </a:r>
            <a:r>
              <a:rPr lang="ru-RU" sz="4400" dirty="0" smtClean="0">
                <a:latin typeface="+mn-lt"/>
              </a:rPr>
              <a:t>земельного права как отрасли права.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Предмет и метод земельного права</a:t>
            </a:r>
            <a:endParaRPr lang="ru-RU" sz="4400" dirty="0">
              <a:latin typeface="+mn-lt"/>
            </a:endParaRPr>
          </a:p>
          <a:p>
            <a:pPr indent="449263" fontAlgn="auto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Второй 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Система земельного права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/>
              <a:t>Понятие </a:t>
            </a:r>
            <a:r>
              <a:rPr lang="ru-RU" sz="5400" dirty="0" smtClean="0"/>
              <a:t>земельного права как отрасли права.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400" dirty="0" smtClean="0"/>
              <a:t>Предмет и метод земельного права</a:t>
            </a: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земельного права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r>
              <a:rPr lang="ru-RU" sz="3200" dirty="0" smtClean="0">
                <a:cs typeface="Arial" charset="0"/>
              </a:rPr>
              <a:t>Термин «право» с точки зрения нормативного подхода к пониманию права означает совокупность правовых норм т.е. общеобязательных правил поведения, устанавливаемых и санкционируемых (охраняемых, защищаемых, обеспечивающих) государством и при этом регулирующим наиболее важные общественные отношения.</a:t>
            </a: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r>
              <a:rPr lang="ru-RU" sz="3200" dirty="0" smtClean="0">
                <a:cs typeface="Arial" charset="0"/>
              </a:rPr>
              <a:t>Отрасль права – это часть, группа, совокупность правовых норм, регулирующие родственную  по содержанию совокупность общественных отношений, при помощи определенных приемов, методов, средств.</a:t>
            </a:r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земельного права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r>
              <a:rPr lang="ru-RU" sz="3200" dirty="0" smtClean="0">
                <a:cs typeface="Arial" charset="0"/>
              </a:rPr>
              <a:t>Термин «земля» с точки зрения рассмотрения его правовой категории рассматривается в следующих смыслах:</a:t>
            </a:r>
          </a:p>
          <a:p>
            <a:pPr algn="just"/>
            <a:r>
              <a:rPr lang="ru-RU" sz="3200" dirty="0"/>
              <a:t>— как природный ресурс — компонент природной среды, который может быть использован при осуществлении хозяйственной и иной деятельности в качестве средства производства в сельском и лесном хозяйстве и пространственно-территориального базиса для размещения различных объектов;</a:t>
            </a:r>
          </a:p>
          <a:p>
            <a:pPr algn="just"/>
            <a:endParaRPr lang="ru-RU" dirty="0"/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 smtClean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124205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земельного права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algn="just"/>
            <a:r>
              <a:rPr lang="ru-RU" sz="3200" dirty="0" smtClean="0"/>
              <a:t>— </a:t>
            </a:r>
            <a:r>
              <a:rPr lang="ru-RU" sz="3200" dirty="0"/>
              <a:t>как природный объект — часть естественной экологической системы, сохраняющий свои природные свойства. Признание за участком таких качеств и позволяет создавать особо охраняемые природные территории;</a:t>
            </a:r>
          </a:p>
          <a:p>
            <a:pPr algn="just"/>
            <a:r>
              <a:rPr lang="ru-RU" sz="3200" dirty="0"/>
              <a:t>— как недвижимое имущество, т.е. объект гражданских прав, который может принадлежать субъектам на различных вещных и обязательственных правах и находиться в гражданском обороте.</a:t>
            </a: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 smtClean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46061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земельного права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06946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358775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r>
              <a:rPr lang="ru-RU" sz="3200" b="1" i="1" dirty="0" smtClean="0">
                <a:cs typeface="Arial" charset="0"/>
              </a:rPr>
              <a:t>Земельное право как отрасль российского права представляет собой совокупность правовых норм, регулирующих общественные отношения  по использованию и охране земель на императивно-диспозитивных  началах. </a:t>
            </a:r>
          </a:p>
          <a:p>
            <a:pPr indent="358775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3200" dirty="0" smtClean="0"/>
              <a:t>Таким образом, как </a:t>
            </a:r>
            <a:r>
              <a:rPr lang="ru-RU" sz="3200" dirty="0"/>
              <a:t>отрасль права земельное право представляет собой системно упорядоченную совокупность норм, выражающих волю государства и направленных на регулирование общественных отношений, складывающихся по поводу рационального использования и охраны земель как национального богатства России. </a:t>
            </a: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 smtClean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157614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земельного права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06946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r>
              <a:rPr lang="ru-RU" sz="3000" dirty="0" smtClean="0">
                <a:cs typeface="Arial" charset="0"/>
              </a:rPr>
              <a:t>Как и любая отрасль права земельное право включает в себя два элемента:</a:t>
            </a: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3000" dirty="0" smtClean="0">
                <a:cs typeface="Arial" charset="0"/>
              </a:rPr>
              <a:t> 1) Предмет земельного права – это общественные отношения, регулируемые данной отраслью права (Предмет отрасли права отвечает на вопрос: что именно, какие именно отношения регламентируются данной отраслью права)</a:t>
            </a:r>
          </a:p>
          <a:p>
            <a:pPr indent="446088" algn="just">
              <a:lnSpc>
                <a:spcPts val="3000"/>
              </a:lnSpc>
              <a:spcBef>
                <a:spcPts val="0"/>
              </a:spcBef>
              <a:buClr>
                <a:srgbClr val="D16349"/>
              </a:buClr>
              <a:buSzPct val="85000"/>
              <a:defRPr/>
            </a:pPr>
            <a:r>
              <a:rPr lang="ru-RU" sz="3000" smtClean="0">
                <a:cs typeface="Arial" charset="0"/>
              </a:rPr>
              <a:t> 2) Метод </a:t>
            </a:r>
            <a:r>
              <a:rPr lang="ru-RU" sz="3000" dirty="0" smtClean="0">
                <a:cs typeface="Arial" charset="0"/>
              </a:rPr>
              <a:t>правового регулирования – это совокупность приемов, методов, средств при помощи которых регулируемая отраслью права совокупность общественных отношений приводится в систему (Отвечает на вопрос: каким образом, каким способом регулируемые общественные отношения приводятся </a:t>
            </a:r>
            <a:r>
              <a:rPr lang="ru-RU" sz="3000" smtClean="0">
                <a:cs typeface="Arial" charset="0"/>
              </a:rPr>
              <a:t>в систему)  </a:t>
            </a:r>
            <a:endParaRPr lang="ru-RU" sz="3000" dirty="0" smtClean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 smtClean="0">
              <a:cs typeface="Arial" charset="0"/>
            </a:endParaRPr>
          </a:p>
          <a:p>
            <a:pPr indent="358775" algn="just">
              <a:lnSpc>
                <a:spcPts val="31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endParaRPr lang="ru-RU" sz="32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220788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1367</Words>
  <Application>Microsoft Office PowerPoint</Application>
  <PresentationFormat>Экран (4:3)</PresentationFormat>
  <Paragraphs>131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90</cp:revision>
  <dcterms:created xsi:type="dcterms:W3CDTF">2014-07-21T11:02:43Z</dcterms:created>
  <dcterms:modified xsi:type="dcterms:W3CDTF">2022-02-02T02:26:16Z</dcterms:modified>
</cp:coreProperties>
</file>