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34587" autoAdjust="0"/>
    <p:restoredTop sz="94713" autoAdjust="0"/>
  </p:normalViewPr>
  <p:slideViewPr>
    <p:cSldViewPr>
      <p:cViewPr varScale="1">
        <p:scale>
          <a:sx n="106" d="100"/>
          <a:sy n="106" d="100"/>
        </p:scale>
        <p:origin x="-168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08.10.2019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08.10.2019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08.10.2019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08.10.2019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08.10.2019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08.10.2019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2976" y="214290"/>
            <a:ext cx="7643866" cy="2143140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Georgia" pitchFamily="18" charset="0"/>
              </a:rPr>
              <a:t/>
            </a:r>
            <a:br>
              <a:rPr lang="ru-RU" sz="3200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sz="3200" dirty="0" smtClean="0">
                <a:solidFill>
                  <a:schemeClr val="tx1"/>
                </a:solidFill>
                <a:latin typeface="Georgia" pitchFamily="18" charset="0"/>
              </a:rPr>
              <a:t/>
            </a:r>
            <a:br>
              <a:rPr lang="ru-RU" sz="3200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sz="3200" dirty="0" smtClean="0">
                <a:solidFill>
                  <a:schemeClr val="tx1"/>
                </a:solidFill>
                <a:latin typeface="Georgia" pitchFamily="18" charset="0"/>
              </a:rPr>
              <a:t/>
            </a:r>
            <a:br>
              <a:rPr lang="ru-RU" sz="3200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sz="3200" dirty="0" smtClean="0">
                <a:solidFill>
                  <a:schemeClr val="tx1"/>
                </a:solidFill>
                <a:latin typeface="Georgia" pitchFamily="18" charset="0"/>
              </a:rPr>
              <a:t/>
            </a:r>
            <a:br>
              <a:rPr lang="ru-RU" sz="3200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sz="3200" dirty="0" smtClean="0">
                <a:solidFill>
                  <a:schemeClr val="tx1"/>
                </a:solidFill>
                <a:latin typeface="Georgia" pitchFamily="18" charset="0"/>
              </a:rPr>
              <a:t/>
            </a:r>
            <a:br>
              <a:rPr lang="ru-RU" sz="3200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Georgia" pitchFamily="18" charset="0"/>
              </a:rPr>
              <a:t>Тема: Этикет внешнего вида в современной </a:t>
            </a:r>
            <a:br>
              <a:rPr lang="ru-RU" sz="2800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Georgia" pitchFamily="18" charset="0"/>
              </a:rPr>
              <a:t>международной бизнес-среде </a:t>
            </a:r>
            <a:r>
              <a:rPr lang="ru-RU" sz="3200" dirty="0" smtClean="0">
                <a:solidFill>
                  <a:schemeClr val="tx1"/>
                </a:solidFill>
                <a:latin typeface="Georgia" pitchFamily="18" charset="0"/>
              </a:rPr>
              <a:t/>
            </a:r>
            <a:br>
              <a:rPr lang="ru-RU" sz="3200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sz="3200" dirty="0" smtClean="0">
                <a:latin typeface="Georgia" pitchFamily="18" charset="0"/>
              </a:rPr>
              <a:t> </a:t>
            </a:r>
            <a:br>
              <a:rPr lang="ru-RU" sz="3200" dirty="0" smtClean="0">
                <a:latin typeface="Georgia" pitchFamily="18" charset="0"/>
              </a:rPr>
            </a:br>
            <a:endParaRPr lang="ru-RU" sz="3200" dirty="0">
              <a:latin typeface="Georgia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85984" y="1428736"/>
            <a:ext cx="6172200" cy="5014938"/>
          </a:xfrm>
        </p:spPr>
        <p:txBody>
          <a:bodyPr>
            <a:normAutofit fontScale="92500"/>
          </a:bodyPr>
          <a:lstStyle/>
          <a:p>
            <a:pPr algn="just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Понятие о внешнем виде делового человека. Главные требования к внешнему виду.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Индивидуальный имидж: понятие, функции, основные типы.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Цветовой тип внешности и подбор цветовой гаммы.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«Актуальные зоны» в облике делового человека.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 Стилевые решения образа: личные предпочтения и требования делового этикета.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6. Принципы формирования делового гардероба. 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71480"/>
            <a:ext cx="7467600" cy="84615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Georgia" pitchFamily="18" charset="0"/>
              </a:rPr>
              <a:t/>
            </a:r>
            <a:br>
              <a:rPr lang="ru-RU" b="1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b="1" dirty="0" smtClean="0">
                <a:solidFill>
                  <a:schemeClr val="tx1"/>
                </a:solidFill>
                <a:latin typeface="Georgia" pitchFamily="18" charset="0"/>
              </a:rPr>
              <a:t/>
            </a:r>
            <a:br>
              <a:rPr lang="ru-RU" b="1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b="1" dirty="0" smtClean="0">
                <a:solidFill>
                  <a:schemeClr val="tx1"/>
                </a:solidFill>
                <a:latin typeface="Georgia" pitchFamily="18" charset="0"/>
              </a:rPr>
              <a:t/>
            </a:r>
            <a:br>
              <a:rPr lang="ru-RU" b="1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b="1" dirty="0" smtClean="0">
                <a:solidFill>
                  <a:schemeClr val="tx1"/>
                </a:solidFill>
                <a:latin typeface="Georgia" pitchFamily="18" charset="0"/>
              </a:rPr>
              <a:t/>
            </a:r>
            <a:br>
              <a:rPr lang="ru-RU" b="1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b="1" dirty="0" smtClean="0">
                <a:solidFill>
                  <a:schemeClr val="tx1"/>
                </a:solidFill>
                <a:latin typeface="Georgia" pitchFamily="18" charset="0"/>
              </a:rPr>
              <a:t/>
            </a:r>
            <a:br>
              <a:rPr lang="ru-RU" b="1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sz="2200" b="1" dirty="0" smtClean="0">
                <a:solidFill>
                  <a:schemeClr val="tx1"/>
                </a:solidFill>
                <a:latin typeface="Georgia" pitchFamily="18" charset="0"/>
              </a:rPr>
              <a:t>Цветовой тип внешности и подбор цветовой гаммы.</a:t>
            </a:r>
            <a:r>
              <a:rPr lang="ru-RU" b="1" dirty="0" smtClean="0">
                <a:solidFill>
                  <a:schemeClr val="tx1"/>
                </a:solidFill>
                <a:latin typeface="Georgia" pitchFamily="18" charset="0"/>
              </a:rPr>
              <a:t/>
            </a:r>
            <a:br>
              <a:rPr lang="ru-RU" b="1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972452" cy="4873752"/>
          </a:xfrm>
        </p:spPr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Рисунок – Светлый колорит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785794"/>
            <a:ext cx="7267575" cy="455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71480"/>
            <a:ext cx="7467600" cy="84615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Georgia" pitchFamily="18" charset="0"/>
              </a:rPr>
              <a:t/>
            </a:r>
            <a:br>
              <a:rPr lang="ru-RU" b="1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b="1" dirty="0" smtClean="0">
                <a:solidFill>
                  <a:schemeClr val="tx1"/>
                </a:solidFill>
                <a:latin typeface="Georgia" pitchFamily="18" charset="0"/>
              </a:rPr>
              <a:t/>
            </a:r>
            <a:br>
              <a:rPr lang="ru-RU" b="1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b="1" dirty="0" smtClean="0">
                <a:solidFill>
                  <a:schemeClr val="tx1"/>
                </a:solidFill>
                <a:latin typeface="Georgia" pitchFamily="18" charset="0"/>
              </a:rPr>
              <a:t/>
            </a:r>
            <a:br>
              <a:rPr lang="ru-RU" b="1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b="1" dirty="0" smtClean="0">
                <a:solidFill>
                  <a:schemeClr val="tx1"/>
                </a:solidFill>
                <a:latin typeface="Georgia" pitchFamily="18" charset="0"/>
              </a:rPr>
              <a:t/>
            </a:r>
            <a:br>
              <a:rPr lang="ru-RU" b="1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b="1" dirty="0" smtClean="0">
                <a:solidFill>
                  <a:schemeClr val="tx1"/>
                </a:solidFill>
                <a:latin typeface="Georgia" pitchFamily="18" charset="0"/>
              </a:rPr>
              <a:t/>
            </a:r>
            <a:br>
              <a:rPr lang="ru-RU" b="1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sz="2200" b="1" dirty="0" smtClean="0">
                <a:solidFill>
                  <a:schemeClr val="tx1"/>
                </a:solidFill>
                <a:latin typeface="Georgia" pitchFamily="18" charset="0"/>
              </a:rPr>
              <a:t>Цветовой тип внешности и подбор цветовой гаммы.</a:t>
            </a:r>
            <a:r>
              <a:rPr lang="ru-RU" b="1" dirty="0" smtClean="0">
                <a:solidFill>
                  <a:schemeClr val="tx1"/>
                </a:solidFill>
                <a:latin typeface="Georgia" pitchFamily="18" charset="0"/>
              </a:rPr>
              <a:t/>
            </a:r>
            <a:br>
              <a:rPr lang="ru-RU" b="1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972452" cy="4873752"/>
          </a:xfrm>
        </p:spPr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Рисунок – Глубокий колорит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071546"/>
            <a:ext cx="7424765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71480"/>
            <a:ext cx="7467600" cy="84615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Georgia" pitchFamily="18" charset="0"/>
              </a:rPr>
              <a:t/>
            </a:r>
            <a:br>
              <a:rPr lang="ru-RU" b="1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b="1" dirty="0" smtClean="0">
                <a:solidFill>
                  <a:schemeClr val="tx1"/>
                </a:solidFill>
                <a:latin typeface="Georgia" pitchFamily="18" charset="0"/>
              </a:rPr>
              <a:t/>
            </a:r>
            <a:br>
              <a:rPr lang="ru-RU" b="1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b="1" dirty="0" smtClean="0">
                <a:solidFill>
                  <a:schemeClr val="tx1"/>
                </a:solidFill>
                <a:latin typeface="Georgia" pitchFamily="18" charset="0"/>
              </a:rPr>
              <a:t/>
            </a:r>
            <a:br>
              <a:rPr lang="ru-RU" b="1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b="1" dirty="0" smtClean="0">
                <a:solidFill>
                  <a:schemeClr val="tx1"/>
                </a:solidFill>
                <a:latin typeface="Georgia" pitchFamily="18" charset="0"/>
              </a:rPr>
              <a:t/>
            </a:r>
            <a:br>
              <a:rPr lang="ru-RU" b="1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b="1" dirty="0" smtClean="0">
                <a:solidFill>
                  <a:schemeClr val="tx1"/>
                </a:solidFill>
                <a:latin typeface="Georgia" pitchFamily="18" charset="0"/>
              </a:rPr>
              <a:t/>
            </a:r>
            <a:br>
              <a:rPr lang="ru-RU" b="1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sz="2200" b="1" dirty="0" smtClean="0">
                <a:solidFill>
                  <a:schemeClr val="tx1"/>
                </a:solidFill>
                <a:latin typeface="Georgia" pitchFamily="18" charset="0"/>
              </a:rPr>
              <a:t>Цветовой тип внешности и подбор цветовой гаммы.</a:t>
            </a:r>
            <a:r>
              <a:rPr lang="ru-RU" b="1" dirty="0" smtClean="0">
                <a:solidFill>
                  <a:schemeClr val="tx1"/>
                </a:solidFill>
                <a:latin typeface="Georgia" pitchFamily="18" charset="0"/>
              </a:rPr>
              <a:t/>
            </a:r>
            <a:br>
              <a:rPr lang="ru-RU" b="1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972452" cy="4873752"/>
          </a:xfrm>
        </p:spPr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Рисунок –Теплый колорит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857232"/>
            <a:ext cx="7858180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71480"/>
            <a:ext cx="7467600" cy="84615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Georgia" pitchFamily="18" charset="0"/>
              </a:rPr>
              <a:t/>
            </a:r>
            <a:br>
              <a:rPr lang="ru-RU" b="1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b="1" dirty="0" smtClean="0">
                <a:solidFill>
                  <a:schemeClr val="tx1"/>
                </a:solidFill>
                <a:latin typeface="Georgia" pitchFamily="18" charset="0"/>
              </a:rPr>
              <a:t/>
            </a:r>
            <a:br>
              <a:rPr lang="ru-RU" b="1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b="1" dirty="0" smtClean="0">
                <a:solidFill>
                  <a:schemeClr val="tx1"/>
                </a:solidFill>
                <a:latin typeface="Georgia" pitchFamily="18" charset="0"/>
              </a:rPr>
              <a:t/>
            </a:r>
            <a:br>
              <a:rPr lang="ru-RU" b="1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b="1" dirty="0" smtClean="0">
                <a:solidFill>
                  <a:schemeClr val="tx1"/>
                </a:solidFill>
                <a:latin typeface="Georgia" pitchFamily="18" charset="0"/>
              </a:rPr>
              <a:t/>
            </a:r>
            <a:br>
              <a:rPr lang="ru-RU" b="1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b="1" dirty="0" smtClean="0">
                <a:solidFill>
                  <a:schemeClr val="tx1"/>
                </a:solidFill>
                <a:latin typeface="Georgia" pitchFamily="18" charset="0"/>
              </a:rPr>
              <a:t/>
            </a:r>
            <a:br>
              <a:rPr lang="ru-RU" b="1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sz="2200" b="1" dirty="0" smtClean="0">
                <a:solidFill>
                  <a:schemeClr val="tx1"/>
                </a:solidFill>
                <a:latin typeface="Georgia" pitchFamily="18" charset="0"/>
              </a:rPr>
              <a:t>Цветовой тип внешности и подбор цветовой гаммы.</a:t>
            </a:r>
            <a:r>
              <a:rPr lang="ru-RU" b="1" dirty="0" smtClean="0">
                <a:solidFill>
                  <a:schemeClr val="tx1"/>
                </a:solidFill>
                <a:latin typeface="Georgia" pitchFamily="18" charset="0"/>
              </a:rPr>
              <a:t/>
            </a:r>
            <a:br>
              <a:rPr lang="ru-RU" b="1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972452" cy="4873752"/>
          </a:xfrm>
        </p:spPr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Рисунок –Холодный колорит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714356"/>
            <a:ext cx="7858180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71480"/>
            <a:ext cx="7467600" cy="84615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Georgia" pitchFamily="18" charset="0"/>
              </a:rPr>
              <a:t/>
            </a:r>
            <a:br>
              <a:rPr lang="ru-RU" b="1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b="1" dirty="0" smtClean="0">
                <a:solidFill>
                  <a:schemeClr val="tx1"/>
                </a:solidFill>
                <a:latin typeface="Georgia" pitchFamily="18" charset="0"/>
              </a:rPr>
              <a:t/>
            </a:r>
            <a:br>
              <a:rPr lang="ru-RU" b="1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b="1" dirty="0" smtClean="0">
                <a:solidFill>
                  <a:schemeClr val="tx1"/>
                </a:solidFill>
                <a:latin typeface="Georgia" pitchFamily="18" charset="0"/>
              </a:rPr>
              <a:t/>
            </a:r>
            <a:br>
              <a:rPr lang="ru-RU" b="1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b="1" dirty="0" smtClean="0">
                <a:solidFill>
                  <a:schemeClr val="tx1"/>
                </a:solidFill>
                <a:latin typeface="Georgia" pitchFamily="18" charset="0"/>
              </a:rPr>
              <a:t/>
            </a:r>
            <a:br>
              <a:rPr lang="ru-RU" b="1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b="1" dirty="0" smtClean="0">
                <a:solidFill>
                  <a:schemeClr val="tx1"/>
                </a:solidFill>
                <a:latin typeface="Georgia" pitchFamily="18" charset="0"/>
              </a:rPr>
              <a:t/>
            </a:r>
            <a:br>
              <a:rPr lang="ru-RU" b="1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sz="2200" b="1" dirty="0" smtClean="0">
                <a:solidFill>
                  <a:schemeClr val="tx1"/>
                </a:solidFill>
                <a:latin typeface="Georgia" pitchFamily="18" charset="0"/>
              </a:rPr>
              <a:t>Цветовой тип внешности и подбор цветовой гаммы.</a:t>
            </a:r>
            <a:r>
              <a:rPr lang="ru-RU" b="1" dirty="0" smtClean="0">
                <a:solidFill>
                  <a:schemeClr val="tx1"/>
                </a:solidFill>
                <a:latin typeface="Georgia" pitchFamily="18" charset="0"/>
              </a:rPr>
              <a:t/>
            </a:r>
            <a:br>
              <a:rPr lang="ru-RU" b="1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972452" cy="4873752"/>
          </a:xfrm>
        </p:spPr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Рисунок –Контрастный колорит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642918"/>
            <a:ext cx="7858180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71480"/>
            <a:ext cx="7467600" cy="84615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Georgia" pitchFamily="18" charset="0"/>
              </a:rPr>
              <a:t/>
            </a:r>
            <a:br>
              <a:rPr lang="ru-RU" b="1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b="1" dirty="0" smtClean="0">
                <a:solidFill>
                  <a:schemeClr val="tx1"/>
                </a:solidFill>
                <a:latin typeface="Georgia" pitchFamily="18" charset="0"/>
              </a:rPr>
              <a:t/>
            </a:r>
            <a:br>
              <a:rPr lang="ru-RU" b="1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b="1" dirty="0" smtClean="0">
                <a:solidFill>
                  <a:schemeClr val="tx1"/>
                </a:solidFill>
                <a:latin typeface="Georgia" pitchFamily="18" charset="0"/>
              </a:rPr>
              <a:t/>
            </a:r>
            <a:br>
              <a:rPr lang="ru-RU" b="1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b="1" dirty="0" smtClean="0">
                <a:solidFill>
                  <a:schemeClr val="tx1"/>
                </a:solidFill>
                <a:latin typeface="Georgia" pitchFamily="18" charset="0"/>
              </a:rPr>
              <a:t/>
            </a:r>
            <a:br>
              <a:rPr lang="ru-RU" b="1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b="1" dirty="0" smtClean="0">
                <a:solidFill>
                  <a:schemeClr val="tx1"/>
                </a:solidFill>
                <a:latin typeface="Georgia" pitchFamily="18" charset="0"/>
              </a:rPr>
              <a:t/>
            </a:r>
            <a:br>
              <a:rPr lang="ru-RU" b="1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sz="2200" b="1" dirty="0" smtClean="0">
                <a:solidFill>
                  <a:schemeClr val="tx1"/>
                </a:solidFill>
                <a:latin typeface="Georgia" pitchFamily="18" charset="0"/>
              </a:rPr>
              <a:t>Цветовой тип внешности и подбор цветовой гаммы.</a:t>
            </a:r>
            <a:r>
              <a:rPr lang="ru-RU" b="1" dirty="0" smtClean="0">
                <a:solidFill>
                  <a:schemeClr val="tx1"/>
                </a:solidFill>
                <a:latin typeface="Georgia" pitchFamily="18" charset="0"/>
              </a:rPr>
              <a:t/>
            </a:r>
            <a:br>
              <a:rPr lang="ru-RU" b="1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972452" cy="4873752"/>
          </a:xfrm>
        </p:spPr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Рисунок – мягкий колорит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928670"/>
            <a:ext cx="7724804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«Актуальные зоны» в облике делового человека.</a:t>
            </a:r>
            <a:endParaRPr lang="ru-RU" b="1" i="1" dirty="0">
              <a:solidFill>
                <a:schemeClr val="tx1"/>
              </a:solidFill>
              <a:latin typeface="Georgia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4302280" cy="4572000"/>
          </a:xfrm>
        </p:spPr>
        <p:txBody>
          <a:bodyPr>
            <a:normAutofit fontScale="62500" lnSpcReduction="20000"/>
          </a:bodyPr>
          <a:lstStyle/>
          <a:p>
            <a:pPr algn="just">
              <a:buNone/>
            </a:pPr>
            <a:r>
              <a:rPr lang="ru-RU" sz="3800" b="1" i="1" dirty="0" smtClean="0">
                <a:latin typeface="Times New Roman" pitchFamily="18" charset="0"/>
                <a:cs typeface="Times New Roman" pitchFamily="18" charset="0"/>
              </a:rPr>
              <a:t>Верхняя зона - Ваша прическа.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Волосы всегда должны быть чистыми и причесанными.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Самое главное - имеющая четкие очертания, ухожен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ная прическа.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Для бизнесменов-мужчин длина волос - 2-5 см. Усы не должны закрывать верхнюю губу. Борода не рекомендуется. Крашеные волосы возбраняются.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Для бизнес-леди длина прически с распущенными волосами может быть максимум до плеч. Волосы длиннее убираются назад или вверх. Цвет - естественный, одного тона, возможны мягкие оттенки и переходы. Закрашивание седых волос настоятельно рекомендуется.</a:t>
            </a:r>
            <a:endParaRPr lang="ru-RU" sz="29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8" name="Picture 2" descr="D:\Alexey\Desktop\Документы ЖАННА\НГУЭУ 2019\ЭТИКЕТ\СЕМИНАРЫ_ЭТИКЕТ\s1200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1785926"/>
            <a:ext cx="3900518" cy="30718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«Актуальные зоны» в облике делового человека</a:t>
            </a:r>
            <a:endParaRPr lang="ru-RU" b="1" i="1" dirty="0">
              <a:solidFill>
                <a:schemeClr val="tx1"/>
              </a:solidFill>
              <a:latin typeface="Georgia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4302280" cy="4572000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Нижняя зона - Ваша обувь, ее состояние и ухоженность.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Классические деловые ботинки для мужчины, как правило, черные, со шнурками, на тонкой подошве и... начищенные до блеска.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Классические деловые туфли для женщины - темные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(черные, синие, серые, коричневые, бордовые), одно-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тонные, закрытые, величина каблука 5-6 см, и обязательно в комплекте с сумко</a:t>
            </a:r>
            <a:r>
              <a:rPr lang="ru-RU" sz="2000" dirty="0" smtClean="0"/>
              <a:t>й.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2" name="Picture 2" descr="D:\Alexey\Desktop\Документы ЖАННА\НГУЭУ 2019\ЭТИКЕТ\СЕМИНАРЫ_ЭТИКЕТ\27240601-men-s-classic-shoes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2000240"/>
            <a:ext cx="3143272" cy="31432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«Актуальные зоны» в облике делового человека</a:t>
            </a:r>
            <a:endParaRPr lang="ru-RU" b="1" i="1" dirty="0">
              <a:solidFill>
                <a:schemeClr val="tx1"/>
              </a:solidFill>
              <a:latin typeface="Georgia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270248" y="1285860"/>
            <a:ext cx="4516594" cy="4886340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Центральная зона - основание шеи,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где мужчинам рекомендуют носить соответствующий галстук, а женщинам - украшения или аксессуары.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Длина галстука - либо до середины, либо до нижней линии пряжки, на цвет - с каждым годом все меньше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ограничений. Тем не менее, очень яркие тона исключаются . Характер рисунка также важен - для деловых людей не рекомендуются "тропические" панорамы и расцветки, либо астрологическая символика. У бизнес-леди, конечно, должны быть украшения, но в небольшом количестве, и обязательно выполненные из одного материала (золотые и серебряные украшения вместе не надеваются, кроме изделий, выполненных намеренно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из 2-3-х металлов).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7" name="Picture 3" descr="D:\Alexey\Desktop\Документы ЖАННА\НГУЭУ 2019\ЭТИКЕТ\СЕМИНАРЫ_ЭТИКЕТ\orig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057400"/>
            <a:ext cx="3657600" cy="3657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Стилевые решения образа: личные предпочтения и требования делового этикета</a:t>
            </a:r>
            <a:endParaRPr lang="ru-RU" b="1" i="1" dirty="0">
              <a:solidFill>
                <a:schemeClr val="tx1"/>
              </a:solidFill>
              <a:latin typeface="Georgia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>
          <a:xfrm>
            <a:off x="457200" y="1571612"/>
            <a:ext cx="3657600" cy="4600588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Выделяют несколько основных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стилей одежды: 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классический, 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спортивный, 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повседневный, романтический, авангардный, 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фольклорный. 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последние годы деление на стили становится условным – в моде появился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диффузный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стиль, когда костюм формируется по принципу «совмещение несовместимого».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1" name="Picture 3" descr="D:\Alexey\Desktop\Документы ЖАННА\НГУЭУ 2019\ЭТИКЕТ\СЕМИНАРЫ_ЭТИКЕТ\srWJ9P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70375" y="2035373"/>
            <a:ext cx="4516438" cy="338732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86766" cy="1143000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27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Понятие о внешнем виде делового человека. </a:t>
            </a:r>
            <a:br>
              <a:rPr lang="ru-RU" sz="27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Главные требования к внешнему виду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D:\Alexey\Desktop\Документы ЖАННА\НГУЭУ 2019\ЭТИКЕТ\СЕМИНАРЫ_ЭТИКЕТ\EXem0mT7prw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857620" y="1214438"/>
            <a:ext cx="5000660" cy="5259387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42844" y="1000108"/>
            <a:ext cx="35719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Внешний вид делового человек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 – одна из самых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важных составляющих при ведении успешного и прибыльного бизнеса, а также при приемах важных персон. Это первый шаг к успеху, поскольку для  потенциального партнера его костюм служит кодом, свидетельствующим о степени надежности и респектабельности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Стилевые решения образа: личные предпочтения и требования делового этикета</a:t>
            </a:r>
            <a:endParaRPr lang="ru-RU" b="1" i="1" dirty="0">
              <a:solidFill>
                <a:schemeClr val="tx1"/>
              </a:solidFill>
              <a:latin typeface="Georgia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>
          <a:xfrm>
            <a:off x="457200" y="1571612"/>
            <a:ext cx="3657600" cy="4600588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Классический стиль </a:t>
            </a:r>
          </a:p>
        </p:txBody>
      </p:sp>
      <p:pic>
        <p:nvPicPr>
          <p:cNvPr id="18434" name="Picture 2" descr="D:\Alexey\Desktop\Документы ЖАННА\НГУЭУ 2019\ЭТИКЕТ\СЕМИНАРЫ_ЭТИКЕТ\49cpcr5o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928926" y="2071678"/>
            <a:ext cx="4999049" cy="407196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Стилевые решения образа: личные предпочтения и требования делового этикета</a:t>
            </a:r>
            <a:endParaRPr lang="ru-RU" b="1" i="1" dirty="0">
              <a:solidFill>
                <a:schemeClr val="tx1"/>
              </a:solidFill>
              <a:latin typeface="Georgia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>
          <a:xfrm>
            <a:off x="457200" y="1571612"/>
            <a:ext cx="3657600" cy="4600588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Спортивный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стиль </a:t>
            </a:r>
          </a:p>
        </p:txBody>
      </p:sp>
      <p:pic>
        <p:nvPicPr>
          <p:cNvPr id="19459" name="Picture 3" descr="D:\Alexey\Desktop\Документы ЖАННА\НГУЭУ 2019\ЭТИКЕТ\СЕМИНАРЫ_ЭТИКЕТ\spor-erkek-giyim-modelleri.pn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6116" y="1785926"/>
            <a:ext cx="5000660" cy="39290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Стилевые решения образа: личные предпочтения и требования делового этикета</a:t>
            </a:r>
            <a:endParaRPr lang="ru-RU" b="1" i="1" dirty="0">
              <a:solidFill>
                <a:schemeClr val="tx1"/>
              </a:solidFill>
              <a:latin typeface="Georgia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>
          <a:xfrm>
            <a:off x="457200" y="1571612"/>
            <a:ext cx="3657600" cy="4600588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Повседневный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стиль </a:t>
            </a:r>
          </a:p>
        </p:txBody>
      </p:sp>
      <p:pic>
        <p:nvPicPr>
          <p:cNvPr id="1027" name="Picture 3" descr="D:\Alexey\Desktop\Документы ЖАННА\НГУЭУ 2019\ЭТИКЕТ\СЛАЙДЫ_ЭТИКЕТ\повс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929059" y="1428736"/>
            <a:ext cx="3695498" cy="49292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Стилевые решения образа: личные предпочтения и требования делового этикета</a:t>
            </a:r>
            <a:endParaRPr lang="ru-RU" b="1" i="1" dirty="0">
              <a:solidFill>
                <a:schemeClr val="tx1"/>
              </a:solidFill>
              <a:latin typeface="Georgia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>
          <a:xfrm>
            <a:off x="457200" y="1571612"/>
            <a:ext cx="3657600" cy="4600588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Романтический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стиль </a:t>
            </a:r>
          </a:p>
        </p:txBody>
      </p:sp>
      <p:pic>
        <p:nvPicPr>
          <p:cNvPr id="2050" name="Picture 2" descr="D:\Alexey\Desktop\Документы ЖАННА\НГУЭУ 2019\ЭТИКЕТ\СЛАЙДЫ_ЭТИКЕТ\ром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00430" y="2143116"/>
            <a:ext cx="4643470" cy="407196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79704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/>
            </a:r>
            <a:b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/>
            </a:r>
            <a:b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Стилевые решения образа: личные предпочтения и требования делового этикета </a:t>
            </a:r>
            <a:b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Фольклорный стиль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D:\Alexey\Desktop\Документы ЖАННА\НГУЭУ 2019\ЭТИКЕТ\СЛАЙДЫ_ЭТИКЕТ\фольк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6248" y="2214554"/>
            <a:ext cx="3657600" cy="3500462"/>
          </a:xfrm>
          <a:prstGeom prst="rect">
            <a:avLst/>
          </a:prstGeom>
          <a:noFill/>
        </p:spPr>
      </p:pic>
      <p:pic>
        <p:nvPicPr>
          <p:cNvPr id="3079" name="Picture 7" descr="D:\Alexey\Desktop\Документы ЖАННА\НГУЭУ 2019\ЭТИКЕТ\СЛАЙДЫ_ЭТИКЕТ\фолье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28596" y="2357430"/>
            <a:ext cx="3571900" cy="36433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79704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/>
            </a:r>
            <a:b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/>
            </a:r>
            <a:b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Стилевые решения образа: личные предпочтения и требования делового этикета </a:t>
            </a:r>
            <a:b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Авангардный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стиль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D:\Alexey\Desktop\Документы ЖАННА\НГУЭУ 2019\ЭТИКЕТ\СЛАЙДЫ_ЭТИКЕТ\авангард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324100"/>
            <a:ext cx="3657600" cy="3124200"/>
          </a:xfrm>
          <a:prstGeom prst="rect">
            <a:avLst/>
          </a:prstGeom>
          <a:noFill/>
        </p:spPr>
      </p:pic>
      <p:pic>
        <p:nvPicPr>
          <p:cNvPr id="4099" name="Picture 3" descr="D:\Alexey\Desktop\Документы ЖАННА\НГУЭУ 2019\ЭТИКЕТ\СЛАЙДЫ_ЭТИКЕТ\ULY5041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857752" y="2214554"/>
            <a:ext cx="3357586" cy="40005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Georgia" pitchFamily="18" charset="0"/>
              </a:rPr>
              <a:t>Принципы формирования делового гардероба</a:t>
            </a:r>
            <a:endParaRPr lang="ru-RU" sz="3200" b="1" dirty="0">
              <a:solidFill>
                <a:schemeClr val="tx1"/>
              </a:solidFill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Ваша одежда должна:</a:t>
            </a:r>
          </a:p>
          <a:p>
            <a:pPr algn="just"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1) подходить Вам по цвету;</a:t>
            </a:r>
          </a:p>
          <a:p>
            <a:pPr algn="just"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2) выгодно подчеркивать линии тела;</a:t>
            </a:r>
          </a:p>
          <a:p>
            <a:pPr algn="just"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3) отражать Ваш характер;</a:t>
            </a:r>
          </a:p>
          <a:p>
            <a:pPr algn="just"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4) быть уместной. Покупайте одежду соответственно возрасту, для различных сезонов, с учетом обстоятельств общения и норм делового этикета;</a:t>
            </a:r>
          </a:p>
          <a:p>
            <a:pPr algn="just"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5) выглядеть современной – отражать модные тенденции.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Georgia" pitchFamily="18" charset="0"/>
              </a:rPr>
              <a:t>Принципы формирования делового гардероба</a:t>
            </a:r>
            <a:endParaRPr lang="ru-RU" sz="3200" b="1" dirty="0">
              <a:solidFill>
                <a:schemeClr val="tx1"/>
              </a:solidFill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ru-RU" sz="32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Базовые цвета – это основные цвета вашего гардероба, цвета пальто, костюмов, брюк, обуви, ремней и сумок.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Нейтральные, спокойные, сдержанные, темные, они должны создавать ощущение респектабельности, профессионализма и доверительности, легко сочетаться с другими.</a:t>
            </a:r>
          </a:p>
          <a:p>
            <a:pPr algn="just"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Светлые цвета – самые разбавленные цвета, которые используются для сорочек и блуз,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выгодно контрастируют с темными базовыми цветами. Как ненадоедливые и неброские, светлые тона хороши для летнего делового гардероба. Кроме того, они используются в вечерней </a:t>
            </a:r>
            <a:r>
              <a:rPr lang="ru-RU" sz="3200" dirty="0" smtClean="0"/>
              <a:t>одежде.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Georgia" pitchFamily="18" charset="0"/>
              </a:rPr>
              <a:t>Принципы формирования делового гардероба</a:t>
            </a:r>
            <a:endParaRPr lang="ru-RU" sz="3200" b="1" dirty="0">
              <a:solidFill>
                <a:schemeClr val="tx1"/>
              </a:solidFill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ru-RU" sz="32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Яркие базовые – широко применяются в одежде для особых случаев,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повседневной и спортивной. В мужском гардеробе яркие базовые –это цвета галстуков, в женском – блуз и шарфов.</a:t>
            </a:r>
          </a:p>
          <a:p>
            <a:pPr algn="just"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Акцентирующие цвета – это самые яркие цвета.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Они используются для особых случаев. Это должны быть либо небольшие вещи (шарфы, топы), либо вещи на один сезон. Такие цвета считаются вызывающими для делового гардероба.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Georgia" pitchFamily="18" charset="0"/>
              </a:rPr>
              <a:t>Принципы формирования делового гардероба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3857620" y="1357298"/>
            <a:ext cx="4429156" cy="5214974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i="1" dirty="0" smtClean="0">
                <a:solidFill>
                  <a:srgbClr val="C00000"/>
                </a:solidFill>
              </a:rPr>
              <a:t>Ювелирные украшения </a:t>
            </a:r>
            <a:r>
              <a:rPr lang="ru-RU" dirty="0" smtClean="0"/>
              <a:t>должны быть среднего размера. Допускаются комплекты украшений в классическом стиле, включающие </a:t>
            </a:r>
            <a:r>
              <a:rPr lang="ru-RU" i="1" dirty="0" smtClean="0">
                <a:solidFill>
                  <a:srgbClr val="C00000"/>
                </a:solidFill>
              </a:rPr>
              <a:t>не более трех элементов:</a:t>
            </a:r>
          </a:p>
          <a:p>
            <a:pPr marL="0" indent="0" algn="just">
              <a:buNone/>
            </a:pPr>
            <a:r>
              <a:rPr lang="ru-RU" dirty="0" smtClean="0"/>
              <a:t>1) серьги, кольцо и цепочка;</a:t>
            </a:r>
          </a:p>
          <a:p>
            <a:pPr marL="0" indent="0" algn="just">
              <a:buNone/>
            </a:pPr>
            <a:r>
              <a:rPr lang="ru-RU" dirty="0" smtClean="0"/>
              <a:t>2) серьги, кольцо и бусы среднего размера;</a:t>
            </a:r>
          </a:p>
          <a:p>
            <a:pPr marL="0" indent="0" algn="just">
              <a:buNone/>
            </a:pPr>
            <a:r>
              <a:rPr lang="ru-RU" dirty="0" smtClean="0"/>
              <a:t>3) брошь, серьги, кольцо;</a:t>
            </a:r>
          </a:p>
          <a:p>
            <a:pPr marL="0" indent="0" algn="just">
              <a:buNone/>
            </a:pPr>
            <a:r>
              <a:rPr lang="ru-RU" dirty="0" smtClean="0"/>
              <a:t>4) гладкий, строгий браслет, серьги и гладкое кольцо;</a:t>
            </a:r>
          </a:p>
          <a:p>
            <a:pPr marL="0" indent="0" algn="just">
              <a:buNone/>
            </a:pPr>
            <a:r>
              <a:rPr lang="ru-RU" dirty="0" smtClean="0"/>
              <a:t>5) часы, кулон, серьги в едином стиле.</a:t>
            </a:r>
            <a:endParaRPr lang="ru-RU" dirty="0"/>
          </a:p>
        </p:txBody>
      </p:sp>
      <p:pic>
        <p:nvPicPr>
          <p:cNvPr id="5122" name="Picture 2" descr="D:\Alexey\Desktop\Документы ЖАННА\НГУЭУ 2019\ЭТИКЕТ\СЛАЙДЫ_ЭТИКЕТ\ювелир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2071678"/>
            <a:ext cx="2928958" cy="33827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072494" cy="1143000"/>
          </a:xfrm>
        </p:spPr>
        <p:txBody>
          <a:bodyPr>
            <a:noAutofit/>
          </a:bodyPr>
          <a:lstStyle/>
          <a:p>
            <a:pPr algn="ctr"/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Понятие о внешнем виде делового человека. </a:t>
            </a:r>
            <a:b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Главные требования к внешнему виду</a:t>
            </a:r>
            <a:endParaRPr lang="ru-RU" sz="3200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3643306" y="1285860"/>
            <a:ext cx="5000660" cy="5572140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1. Правильный выбор одежды. Костюм, рубашка, галстук, обувь, головной убор, сумочка, перчатки, украшения, их цвет и фасон должны быть подобраны в тон, соответствовать времени года, суток, месту, возрасту, положению человека. Летом и в дневное время лучше носить светлый костюм, зимой и в вечернее время – костюм более темного цвета. Важен также характер мероприятия, по поводу которого подбирается одежда. На защиту диссертации кандидат обычно надевает темный костюм. То же касается траурных церемоний.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2. Опрятность и аккуратность одежды. Костюм должен быть всегда тщательно отглаженным, без пятен, сорочка свежей, обувь начищенной до блеска и без сбитых каблуков. Самая утонченная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элегантность парадного костюма рассыплется в прах в тот самый миг, когда из кармана появится грязный носовой платок.</a:t>
            </a:r>
          </a:p>
        </p:txBody>
      </p:sp>
      <p:pic>
        <p:nvPicPr>
          <p:cNvPr id="2050" name="Picture 2" descr="D:\Alexey\Desktop\Документы ЖАННА\НГУЭУ 2019\ЭТИКЕТ\СЕМИНАРЫ_ЭТИКЕТ\Spetsialist-po-belkam-----novaya-vakansiya-v-Kieve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44" y="1571612"/>
            <a:ext cx="3500462" cy="43577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2297106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2800" b="1" dirty="0" smtClean="0">
                <a:solidFill>
                  <a:schemeClr val="tx1"/>
                </a:solidFill>
                <a:latin typeface="Georgia" pitchFamily="18" charset="0"/>
              </a:rPr>
              <a:t/>
            </a:r>
            <a:br>
              <a:rPr lang="ru-RU" sz="2800" b="1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sz="2800" b="1" dirty="0" smtClean="0">
                <a:solidFill>
                  <a:schemeClr val="tx1"/>
                </a:solidFill>
                <a:latin typeface="Georgia" pitchFamily="18" charset="0"/>
              </a:rPr>
              <a:t/>
            </a:r>
            <a:br>
              <a:rPr lang="ru-RU" sz="2800" b="1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sz="2800" b="1" dirty="0" smtClean="0">
                <a:solidFill>
                  <a:schemeClr val="tx1"/>
                </a:solidFill>
                <a:latin typeface="Georgia" pitchFamily="18" charset="0"/>
              </a:rPr>
              <a:t>Принципы формирования делового гардероба </a:t>
            </a:r>
            <a:br>
              <a:rPr lang="ru-RU" sz="2800" b="1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Основными украшениями для деловых мужчин являются </a:t>
            </a:r>
            <a:r>
              <a:rPr lang="ru-RU" sz="27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часы и обручальное кольцо в классическом стиле.</a:t>
            </a:r>
            <a:br>
              <a:rPr lang="ru-RU" sz="27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700" dirty="0"/>
          </a:p>
        </p:txBody>
      </p:sp>
      <p:pic>
        <p:nvPicPr>
          <p:cNvPr id="6146" name="Picture 2" descr="D:\Alexey\Desktop\Документы ЖАННА\НГУЭУ 2019\ЭТИКЕТ\СЛАЙДЫ_ЭТИКЕТ\ЧАСЫ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14810" y="2357430"/>
            <a:ext cx="4071937" cy="3643320"/>
          </a:xfrm>
          <a:prstGeom prst="rect">
            <a:avLst/>
          </a:prstGeom>
          <a:noFill/>
        </p:spPr>
      </p:pic>
      <p:pic>
        <p:nvPicPr>
          <p:cNvPr id="6147" name="Picture 3" descr="D:\Alexey\Desktop\Документы ЖАННА\НГУЭУ 2019\ЭТИКЕТ\СЛАЙДЫ_ЭТИКЕТ\кольцо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3071810"/>
            <a:ext cx="3372079" cy="25286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Georgia" pitchFamily="18" charset="0"/>
              </a:rPr>
              <a:t>Принципы формирования делового гардероба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sz="32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«Совершенство создается из мелочей», </a:t>
            </a: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 говорил Микеланджело.</a:t>
            </a:r>
          </a:p>
          <a:p>
            <a:pPr algn="just">
              <a:buNone/>
            </a:pPr>
            <a:endParaRPr lang="ru-RU" sz="32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Помните слова Софи Лорен: </a:t>
            </a:r>
          </a:p>
          <a:p>
            <a:pPr algn="just">
              <a:buNone/>
            </a:pPr>
            <a:r>
              <a:rPr lang="ru-RU" sz="32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«У элегантности негромкий голос».</a:t>
            </a:r>
          </a:p>
          <a:p>
            <a:pPr algn="just">
              <a:buNone/>
            </a:pPr>
            <a:endParaRPr lang="ru-RU" sz="32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32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«Нет лучшей завязки для карьеры, чем галстук» </a:t>
            </a: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утверждают известные американские стилисты К.Дж. Гросс и Д. Стоун.</a:t>
            </a:r>
          </a:p>
          <a:p>
            <a:pPr algn="just">
              <a:buNone/>
            </a:pPr>
            <a:endParaRPr lang="ru-RU" sz="32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Понятие о внешнем виде делового человека. </a:t>
            </a:r>
            <a:b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Главные требования к внешнему виду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043890" cy="4873752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3. Чем более торжествен и официален характер мероприятия и чем в более позднее время оно проводится, тем наряднее полагается быть одетым.</a:t>
            </a:r>
          </a:p>
          <a:p>
            <a:pPr marL="0" indent="0" algn="just">
              <a:buNone/>
            </a:pP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4. Внешняя, поверхностная опрятность платья или парадного костюма далеко не самое главное. Безукоризненно чистым всегда должно быть тело. Мужчинам следует бриться ежедневно, брюнетам даже дважды, если вечером придется выйти в темном костюме. Необходимо постоянно следить за своей прической, состоянием рук и ногтей.</a:t>
            </a:r>
          </a:p>
          <a:p>
            <a:pPr marL="0" indent="0" algn="just">
              <a:buNone/>
            </a:pP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5. Умение держаться. Этому способствуют улыбка, умение ходить и сидеть прямо, не сутулясь, следить за своими руками. Голову не стоит поднимать слишком высоко, чтобы не казаться высокомерным, но и не опускать, глядя исподлобья. Считается неприличным, садясь, забрасывать ногу на ногу.</a:t>
            </a:r>
          </a:p>
          <a:p>
            <a:pPr marL="0" indent="0" algn="just">
              <a:buNone/>
            </a:pP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6. В рабочей обстановке недопустимы: футболки, джинсы, кроссовки, яркие блузки, мини-юбки и короткие платья, шорты, яркий макияж.</a:t>
            </a:r>
          </a:p>
          <a:p>
            <a:pPr marL="0" indent="0">
              <a:spcBef>
                <a:spcPts val="0"/>
              </a:spcBef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2547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Georgia" pitchFamily="18" charset="0"/>
              </a:rPr>
              <a:t/>
            </a:r>
            <a:br>
              <a:rPr lang="ru-RU" b="1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b="1" dirty="0" smtClean="0">
                <a:solidFill>
                  <a:schemeClr val="tx1"/>
                </a:solidFill>
                <a:latin typeface="Georgia" pitchFamily="18" charset="0"/>
              </a:rPr>
              <a:t/>
            </a:r>
            <a:br>
              <a:rPr lang="ru-RU" b="1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Индивидуальный имидж: понятие, функции, основные типы.</a:t>
            </a:r>
            <a:endParaRPr lang="ru-RU" b="1" i="1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786314" y="1000108"/>
            <a:ext cx="4000528" cy="5172092"/>
          </a:xfrm>
        </p:spPr>
        <p:txBody>
          <a:bodyPr>
            <a:normAutofit lnSpcReduction="10000"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 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имиджем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обычно понимают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образ, возникший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результате восприятия внешних и внутренних характеристик человека.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Отдельные специалисты, которые в своей практической деятельности занимаются созданием привлекательной внешности клиента, употребляют термин «имидж», подразумевая под ним прическу и стиль одежды.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 descr="D:\Alexey\Desktop\Документы ЖАННА\НГУЭУ 2019\ЭТИКЕТ\СЕМИНАРЫ_ЭТИКЕТ\Slide23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44" y="1071546"/>
            <a:ext cx="4643470" cy="50720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Alexey\Desktop\Документы ЖАННА\НГУЭУ 2019\ЭТИКЕТ\СЕМИНАРЫ_ЭТИКЕТ\007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6263" y="428604"/>
            <a:ext cx="7991475" cy="6181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6834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Индивидуальный имидж: понятие, функции, основные типы.</a:t>
            </a:r>
            <a:endParaRPr lang="ru-RU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1142984"/>
            <a:ext cx="7972425" cy="4857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3978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Georgia" pitchFamily="18" charset="0"/>
              </a:rPr>
              <a:t>Индивидуальный имидж: понятие, функции, основные типы</a:t>
            </a:r>
            <a:endParaRPr lang="ru-RU" dirty="0"/>
          </a:p>
        </p:txBody>
      </p:sp>
      <p:pic>
        <p:nvPicPr>
          <p:cNvPr id="7172" name="Picture 4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1285861"/>
            <a:ext cx="8241537" cy="5120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466</TotalTime>
  <Words>1191</Words>
  <PresentationFormat>Экран (4:3)</PresentationFormat>
  <Paragraphs>177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Эркер</vt:lpstr>
      <vt:lpstr>     Тема: Этикет внешнего вида в современной  международной бизнес-среде    </vt:lpstr>
      <vt:lpstr>Понятие о внешнем виде делового человека.  Главные требования к внешнему виду </vt:lpstr>
      <vt:lpstr>Понятие о внешнем виде делового человека.  Главные требования к внешнему виду</vt:lpstr>
      <vt:lpstr>Понятие о внешнем виде делового человека.  Главные требования к внешнему виду.</vt:lpstr>
      <vt:lpstr>    Индивидуальный имидж: понятие, функции, основные типы.</vt:lpstr>
      <vt:lpstr>Слайд 6</vt:lpstr>
      <vt:lpstr>Слайд 7</vt:lpstr>
      <vt:lpstr>Индивидуальный имидж: понятие, функции, основные типы.</vt:lpstr>
      <vt:lpstr>Индивидуальный имидж: понятие, функции, основные типы</vt:lpstr>
      <vt:lpstr>     Цветовой тип внешности и подбор цветовой гаммы.  </vt:lpstr>
      <vt:lpstr>     Цветовой тип внешности и подбор цветовой гаммы.  </vt:lpstr>
      <vt:lpstr>     Цветовой тип внешности и подбор цветовой гаммы.  </vt:lpstr>
      <vt:lpstr>     Цветовой тип внешности и подбор цветовой гаммы.  </vt:lpstr>
      <vt:lpstr>     Цветовой тип внешности и подбор цветовой гаммы.  </vt:lpstr>
      <vt:lpstr>     Цветовой тип внешности и подбор цветовой гаммы.  </vt:lpstr>
      <vt:lpstr>«Актуальные зоны» в облике делового человека.</vt:lpstr>
      <vt:lpstr>«Актуальные зоны» в облике делового человека</vt:lpstr>
      <vt:lpstr>«Актуальные зоны» в облике делового человека</vt:lpstr>
      <vt:lpstr>Стилевые решения образа: личные предпочтения и требования делового этикета</vt:lpstr>
      <vt:lpstr>Стилевые решения образа: личные предпочтения и требования делового этикета</vt:lpstr>
      <vt:lpstr>Стилевые решения образа: личные предпочтения и требования делового этикета</vt:lpstr>
      <vt:lpstr>Стилевые решения образа: личные предпочтения и требования делового этикета</vt:lpstr>
      <vt:lpstr>Стилевые решения образа: личные предпочтения и требования делового этикета</vt:lpstr>
      <vt:lpstr>  Стилевые решения образа: личные предпочтения и требования делового этикета  Фольклорный стиль</vt:lpstr>
      <vt:lpstr>  Стилевые решения образа: личные предпочтения и требования делового этикета  Авангардный стиль</vt:lpstr>
      <vt:lpstr>Принципы формирования делового гардероба</vt:lpstr>
      <vt:lpstr>Принципы формирования делового гардероба</vt:lpstr>
      <vt:lpstr>Принципы формирования делового гардероба</vt:lpstr>
      <vt:lpstr>Принципы формирования делового гардероба</vt:lpstr>
      <vt:lpstr>  Принципы формирования делового гардероба  Основными украшениями для деловых мужчин являются часы и обручальное кольцо в классическом стиле. </vt:lpstr>
      <vt:lpstr>Принципы формирования делового гардероба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Тема: Этикет внешнего вида в современной  международной бизнес-среде    </dc:title>
  <dc:creator>Alexey</dc:creator>
  <cp:lastModifiedBy>Alexey</cp:lastModifiedBy>
  <cp:revision>13</cp:revision>
  <dcterms:created xsi:type="dcterms:W3CDTF">2019-09-18T04:42:56Z</dcterms:created>
  <dcterms:modified xsi:type="dcterms:W3CDTF">2019-10-08T10:39:00Z</dcterms:modified>
</cp:coreProperties>
</file>