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09" r:id="rId2"/>
    <p:sldId id="269" r:id="rId3"/>
    <p:sldId id="273" r:id="rId4"/>
    <p:sldId id="271" r:id="rId5"/>
    <p:sldId id="274" r:id="rId6"/>
    <p:sldId id="428" r:id="rId7"/>
    <p:sldId id="429" r:id="rId8"/>
    <p:sldId id="430" r:id="rId9"/>
    <p:sldId id="431" r:id="rId10"/>
    <p:sldId id="432" r:id="rId11"/>
    <p:sldId id="393" r:id="rId12"/>
    <p:sldId id="410" r:id="rId13"/>
    <p:sldId id="433" r:id="rId14"/>
    <p:sldId id="434" r:id="rId15"/>
    <p:sldId id="435" r:id="rId16"/>
    <p:sldId id="436" r:id="rId17"/>
    <p:sldId id="437" r:id="rId18"/>
    <p:sldId id="438" r:id="rId19"/>
    <p:sldId id="441" r:id="rId20"/>
    <p:sldId id="440" r:id="rId21"/>
    <p:sldId id="445" r:id="rId22"/>
    <p:sldId id="446" r:id="rId23"/>
    <p:sldId id="447" r:id="rId24"/>
    <p:sldId id="448" r:id="rId25"/>
    <p:sldId id="449" r:id="rId26"/>
    <p:sldId id="450" r:id="rId27"/>
    <p:sldId id="451" r:id="rId28"/>
    <p:sldId id="452" r:id="rId29"/>
    <p:sldId id="453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38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425B8-7805-4A3E-9BE0-051A7D8D6F6B}" type="datetimeFigureOut">
              <a:rPr lang="ru-RU" smtClean="0"/>
              <a:t>03.04.2022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C8C88-3266-4AD4-97C8-9E282166F3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496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601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467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919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943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5137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796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3249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510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BE8CD-7448-4E16-B5BE-AA9E11647C00}" type="datetimeFigureOut">
              <a:rPr lang="ru-RU"/>
              <a:pPr>
                <a:defRPr/>
              </a:pPr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CE61C-4158-46BF-9707-9B612156AD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AE3F4-2638-46E7-821A-7BC897156FC2}" type="datetimeFigureOut">
              <a:rPr lang="ru-RU"/>
              <a:pPr>
                <a:defRPr/>
              </a:pPr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6CF4B-0888-4C94-857D-27724A3878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9FC38-209C-4F2E-9B49-8839353CC4AA}" type="datetimeFigureOut">
              <a:rPr lang="ru-RU"/>
              <a:pPr>
                <a:defRPr/>
              </a:pPr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C8D70-392C-43DC-8D7A-042901FCBE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E452F-549A-47A2-93BE-FECCB1F4F391}" type="datetimeFigureOut">
              <a:rPr lang="ru-RU"/>
              <a:pPr>
                <a:defRPr/>
              </a:pPr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E735F-6F8B-4A97-9DDC-F2203903B2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DBBF6-1843-4BAD-A888-D4F1D03AF401}" type="datetimeFigureOut">
              <a:rPr lang="ru-RU"/>
              <a:pPr>
                <a:defRPr/>
              </a:pPr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0F268-0D8E-48DF-AB41-57C3684A3B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32F58-F944-43CB-A399-EC4C085EC56D}" type="datetimeFigureOut">
              <a:rPr lang="ru-RU"/>
              <a:pPr>
                <a:defRPr/>
              </a:pPr>
              <a:t>03.04.2022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7D678-ED51-4B29-9E9A-A398AAED9E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D04B3-B034-4411-B766-FED5B39CD7BE}" type="datetimeFigureOut">
              <a:rPr lang="ru-RU"/>
              <a:pPr>
                <a:defRPr/>
              </a:pPr>
              <a:t>03.04.2022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663D3-95B4-4670-8E90-895A3F05B1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FA016-FEAD-43C6-A6F5-9E52476CEB28}" type="datetimeFigureOut">
              <a:rPr lang="ru-RU"/>
              <a:pPr>
                <a:defRPr/>
              </a:pPr>
              <a:t>03.04.2022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65D03-BFCD-4AA9-9913-B8FF73C0D2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331CB-6168-42E1-A1CF-93443487B31A}" type="datetimeFigureOut">
              <a:rPr lang="ru-RU"/>
              <a:pPr>
                <a:defRPr/>
              </a:pPr>
              <a:t>03.04.2022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72BA3-71C5-46B0-8EA8-593CFC27FA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9C3BE-3F70-4D8B-99DF-0EE79185B18D}" type="datetimeFigureOut">
              <a:rPr lang="ru-RU"/>
              <a:pPr>
                <a:defRPr/>
              </a:pPr>
              <a:t>03.04.2022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FBA2A-8104-4871-A501-FA17D4AC93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D733-EECE-4851-829F-91DC870B5410}" type="datetimeFigureOut">
              <a:rPr lang="ru-RU"/>
              <a:pPr>
                <a:defRPr/>
              </a:pPr>
              <a:t>03.04.2022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F2A4A-D313-400F-91CF-D981B2F0E8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0D86810-C405-44E7-921E-A4B40A600BD7}" type="datetimeFigureOut">
              <a:rPr lang="ru-RU"/>
              <a:pPr>
                <a:defRPr/>
              </a:pPr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FEC7FA6-C857-4101-8591-9EABD6A6FE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D:\ВОЕННЫЙ СОВЕТ\16-9 (для войск).jpg"/>
          <p:cNvPicPr>
            <a:picLocks noChangeAspect="1" noChangeArrowheads="1"/>
          </p:cNvPicPr>
          <p:nvPr/>
        </p:nvPicPr>
        <p:blipFill>
          <a:blip r:embed="rId2" cstate="print"/>
          <a:srcRect t="5621"/>
          <a:stretch>
            <a:fillRect/>
          </a:stretch>
        </p:blipFill>
        <p:spPr bwMode="auto">
          <a:xfrm>
            <a:off x="-26640" y="2109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Box 1"/>
          <p:cNvSpPr txBox="1">
            <a:spLocks noChangeArrowheads="1"/>
          </p:cNvSpPr>
          <p:nvPr/>
        </p:nvSpPr>
        <p:spPr bwMode="auto">
          <a:xfrm>
            <a:off x="395536" y="275889"/>
            <a:ext cx="74168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Новосибирский государственный университет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экономики и управления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Юридический факультет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 административного, финансового и корпоративного права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Дисциплина: Земельное право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7949" y="3208338"/>
            <a:ext cx="7920286" cy="2708434"/>
          </a:xfrm>
          <a:prstGeom prst="rect">
            <a:avLst/>
          </a:prstGeom>
          <a:noFill/>
          <a:effectLst>
            <a:outerShdw blurRad="12700" dist="25400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ТЕМА </a:t>
            </a:r>
            <a:r>
              <a:rPr lang="ru-RU" sz="4400" dirty="0">
                <a:solidFill>
                  <a:srgbClr val="FF0000"/>
                </a:solidFill>
                <a:latin typeface="Impact" pitchFamily="34" charset="0"/>
              </a:rPr>
              <a:t>№ </a:t>
            </a: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4: «Право собственности </a:t>
            </a: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и иные вещные права на </a:t>
            </a: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землю»</a:t>
            </a:r>
            <a:endParaRPr lang="ru-RU" sz="4400" dirty="0">
              <a:solidFill>
                <a:srgbClr val="FF0000"/>
              </a:solidFill>
              <a:latin typeface="Impact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13317" name="TextBox 9"/>
          <p:cNvSpPr txBox="1">
            <a:spLocks noChangeArrowheads="1"/>
          </p:cNvSpPr>
          <p:nvPr/>
        </p:nvSpPr>
        <p:spPr bwMode="auto">
          <a:xfrm>
            <a:off x="179388" y="5516563"/>
            <a:ext cx="8858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000">
              <a:solidFill>
                <a:srgbClr val="2A373D"/>
              </a:solidFill>
              <a:latin typeface="Impact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содержание права собственности на землю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3000"/>
              </a:lnSpc>
            </a:pPr>
            <a:r>
              <a:rPr lang="ru-RU" sz="2800" dirty="0"/>
              <a:t> изменения в составе лиц, являющихся собственниками земельных участков в процессе, во-первых, предоставления земельных участков в собственность, аренду и пользование, осуществляемого с соблюдением установленных процедур; во-вторых, изъятия земельных участков; в-третьих, обмена земельных участков между субъектами права собственности. </a:t>
            </a:r>
          </a:p>
          <a:p>
            <a:pPr indent="446088" algn="just">
              <a:lnSpc>
                <a:spcPts val="3000"/>
              </a:lnSpc>
            </a:pPr>
            <a:r>
              <a:rPr lang="ru-RU" sz="2800" dirty="0"/>
              <a:t>По действующему земельному законодательству, например, </a:t>
            </a:r>
            <a:r>
              <a:rPr lang="ru-RU" sz="2800" i="1" dirty="0"/>
              <a:t>собственнику земельной доли принадлежит право выбора </a:t>
            </a:r>
            <a:r>
              <a:rPr lang="ru-RU" sz="2800" i="1" dirty="0" smtClean="0"/>
              <a:t>вариантов </a:t>
            </a:r>
            <a:r>
              <a:rPr lang="ru-RU" sz="2800" i="1" dirty="0"/>
              <a:t>ее распоряжения</a:t>
            </a:r>
            <a:r>
              <a:rPr lang="ru-RU" sz="2800" dirty="0"/>
              <a:t>: </a:t>
            </a:r>
            <a:r>
              <a:rPr lang="ru-RU" sz="2800" dirty="0" smtClean="0"/>
              <a:t>продажа, передача </a:t>
            </a:r>
            <a:r>
              <a:rPr lang="ru-RU" sz="2800" dirty="0"/>
              <a:t>в аренду, дарение, передача по наследству, </a:t>
            </a:r>
            <a:r>
              <a:rPr lang="ru-RU" sz="2800" dirty="0" smtClean="0"/>
              <a:t>обмен, внесение </a:t>
            </a:r>
            <a:r>
              <a:rPr lang="ru-RU" sz="2800" dirty="0"/>
              <a:t>в уставной капитал с правом или без права получения обратно, передача на условиях пожизненной </a:t>
            </a:r>
            <a:r>
              <a:rPr lang="ru-RU" sz="2800" dirty="0" smtClean="0"/>
              <a:t>ренты.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99939601"/>
      </p:ext>
    </p:extLst>
  </p:cSld>
  <p:clrMapOvr>
    <a:masterClrMapping/>
  </p:clrMapOvr>
  <p:transition spd="slow">
    <p:check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учебный </a:t>
            </a: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/>
              <a:t>Второй </a:t>
            </a:r>
            <a:r>
              <a:rPr lang="ru-RU" sz="5400" b="1" dirty="0"/>
              <a:t>учебный вопрос: </a:t>
            </a:r>
            <a:r>
              <a:rPr lang="ru-RU" sz="5400" dirty="0" smtClean="0"/>
              <a:t>Виды и формы земельной собственности  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307574"/>
      </p:ext>
    </p:extLst>
  </p:cSld>
  <p:clrMapOvr>
    <a:masterClrMapping/>
  </p:clrMapOvr>
  <p:transition spd="slow">
    <p:check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Виды и формы земельной собственности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ts val="28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/>
              <a:t>Право собственности на землю реализуется через формы и виды собственности на земельные участки, составляющие земельный фонд России. </a:t>
            </a:r>
          </a:p>
          <a:p>
            <a:pPr indent="446088" algn="just">
              <a:lnSpc>
                <a:spcPts val="2800"/>
              </a:lnSpc>
            </a:pPr>
            <a:r>
              <a:rPr lang="ru-RU" sz="2800" dirty="0"/>
              <a:t>По субъекту различают следующие формы земельной собственности: </a:t>
            </a:r>
          </a:p>
          <a:p>
            <a:pPr algn="just">
              <a:lnSpc>
                <a:spcPts val="2800"/>
              </a:lnSpc>
            </a:pPr>
            <a:r>
              <a:rPr lang="ru-RU" sz="2800" dirty="0"/>
              <a:t> частная собственность — </a:t>
            </a:r>
            <a:r>
              <a:rPr lang="ru-RU" sz="2800" dirty="0" smtClean="0"/>
              <a:t>реализуется </a:t>
            </a:r>
            <a:r>
              <a:rPr lang="ru-RU" sz="2800" dirty="0"/>
              <a:t>властью отдельных граждан и групп в их интересах; </a:t>
            </a:r>
          </a:p>
          <a:p>
            <a:pPr algn="just">
              <a:lnSpc>
                <a:spcPts val="2800"/>
              </a:lnSpc>
            </a:pPr>
            <a:r>
              <a:rPr lang="ru-RU" sz="2800" dirty="0"/>
              <a:t> государственная собственность — реализуется властью государства и его субъектов в интересах всего общества в целом; </a:t>
            </a:r>
          </a:p>
          <a:p>
            <a:pPr algn="just">
              <a:lnSpc>
                <a:spcPts val="2800"/>
              </a:lnSpc>
            </a:pPr>
            <a:r>
              <a:rPr lang="ru-RU" sz="2800" dirty="0"/>
              <a:t> муниципальная собственность — реализуется властью органов местного самоуправления в интересах населения того или иного </a:t>
            </a:r>
            <a:r>
              <a:rPr lang="ru-RU" sz="2800" dirty="0" smtClean="0"/>
              <a:t>муниципального </a:t>
            </a:r>
            <a:r>
              <a:rPr lang="ru-RU" sz="2800" dirty="0"/>
              <a:t>образования; </a:t>
            </a:r>
          </a:p>
          <a:p>
            <a:pPr algn="just">
              <a:lnSpc>
                <a:spcPts val="2800"/>
              </a:lnSpc>
            </a:pPr>
            <a:r>
              <a:rPr lang="ru-RU" sz="2800" dirty="0"/>
              <a:t> иные формы собственности — смешанные. </a:t>
            </a:r>
          </a:p>
        </p:txBody>
      </p:sp>
    </p:spTree>
    <p:extLst>
      <p:ext uri="{BB962C8B-B14F-4D97-AF65-F5344CB8AC3E}">
        <p14:creationId xmlns:p14="http://schemas.microsoft.com/office/powerpoint/2010/main" val="428918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Виды и формы земельной собственности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4760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8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/>
              <a:t> </a:t>
            </a:r>
            <a:r>
              <a:rPr lang="ru-RU" sz="2800" b="1" dirty="0"/>
              <a:t>Право частной собственности граждан на земельные участки </a:t>
            </a:r>
            <a:r>
              <a:rPr lang="ru-RU" sz="2800" dirty="0"/>
              <a:t>— право владеть, пользоваться и распоряжаться земельными участками с соблюдением обременении и иных условий, установленных законом. </a:t>
            </a:r>
          </a:p>
          <a:p>
            <a:pPr indent="446088" algn="just">
              <a:lnSpc>
                <a:spcPts val="2800"/>
              </a:lnSpc>
            </a:pPr>
            <a:r>
              <a:rPr lang="ru-RU" sz="2800" dirty="0" smtClean="0"/>
              <a:t>Право </a:t>
            </a:r>
            <a:r>
              <a:rPr lang="ru-RU" sz="2800" dirty="0"/>
              <a:t>частной собственности граждан и юридических лиц на земельные участки возникает в следующих случаях: 1) при приватизации государственных и муниципальных земель; 2) наследовании; 3) дарении; 4) купле-продаже; 5) обмене или сделках с землей; 6) в результате внесения в качестве взноса в уставной (паевой) капитал юридического лица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7111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Виды и формы земельной собственности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5119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8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/>
              <a:t>  </a:t>
            </a:r>
            <a:r>
              <a:rPr lang="ru-RU" sz="2800" b="1" dirty="0"/>
              <a:t>Право частной собственности на землю юридических </a:t>
            </a:r>
            <a:r>
              <a:rPr lang="ru-RU" sz="2800" b="1" dirty="0" smtClean="0"/>
              <a:t>лиц </a:t>
            </a:r>
            <a:r>
              <a:rPr lang="ru-RU" sz="2800" dirty="0" smtClean="0"/>
              <a:t>относится </a:t>
            </a:r>
            <a:r>
              <a:rPr lang="ru-RU" sz="2800" dirty="0"/>
              <a:t>к частной форме собственности. </a:t>
            </a:r>
          </a:p>
          <a:p>
            <a:pPr indent="446088" algn="just">
              <a:lnSpc>
                <a:spcPts val="2800"/>
              </a:lnSpc>
            </a:pPr>
            <a:r>
              <a:rPr lang="ru-RU" sz="2800" dirty="0"/>
              <a:t>Земельные участки, используемые предприятиями и общественными организациями, благотворительными и общественными фондами, религиозными организациями, функционируют на праве хозяйственного ведения или оперативного управления, предоставленного им учредителями. </a:t>
            </a:r>
          </a:p>
          <a:p>
            <a:pPr indent="446088" algn="just">
              <a:lnSpc>
                <a:spcPts val="2800"/>
              </a:lnSpc>
            </a:pPr>
            <a:r>
              <a:rPr lang="ru-RU" sz="2800" dirty="0"/>
              <a:t>Земельные участки </a:t>
            </a:r>
            <a:r>
              <a:rPr lang="ru-RU" sz="2800" dirty="0" smtClean="0"/>
              <a:t>хозяйственным </a:t>
            </a:r>
            <a:r>
              <a:rPr lang="ru-RU" sz="2800" dirty="0"/>
              <a:t>товариществам и обществам, производственным </a:t>
            </a:r>
            <a:r>
              <a:rPr lang="ru-RU" sz="2800" dirty="0" smtClean="0"/>
              <a:t>кооперативам </a:t>
            </a:r>
            <a:r>
              <a:rPr lang="ru-RU" sz="2800" dirty="0"/>
              <a:t>могут предоставляться (передаваться) в собственность как юридическому лицу в постоянное (бессрочное) </a:t>
            </a:r>
            <a:r>
              <a:rPr lang="ru-RU" sz="2800" dirty="0" smtClean="0"/>
              <a:t>пользование. 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3566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Виды и формы земельной собственности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40421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8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/>
              <a:t> </a:t>
            </a:r>
            <a:r>
              <a:rPr lang="ru-RU" sz="2800" b="1" dirty="0"/>
              <a:t>Объектом </a:t>
            </a:r>
            <a:r>
              <a:rPr lang="ru-RU" sz="2800" dirty="0"/>
              <a:t>частной собственности являются земельные участки. Согласно подп. 1 п. 1 ст. 1 ЗК РФ земельное законодательство определяет землю одновременно </a:t>
            </a:r>
            <a:r>
              <a:rPr lang="ru-RU" sz="2800" b="1" dirty="0"/>
              <a:t>как природный объект</a:t>
            </a:r>
            <a:r>
              <a:rPr lang="ru-RU" sz="2800" dirty="0"/>
              <a:t>, охраняемый в качестве важнейшей составной части природы, </a:t>
            </a:r>
            <a:r>
              <a:rPr lang="ru-RU" sz="2800" b="1" dirty="0"/>
              <a:t>природного ресурса</a:t>
            </a:r>
            <a:r>
              <a:rPr lang="ru-RU" sz="2800" dirty="0"/>
              <a:t>, используемого как средство производства в сельском хозяйстве и лесном хозяйстве, и в качестве </a:t>
            </a:r>
            <a:r>
              <a:rPr lang="ru-RU" sz="2800" b="1" dirty="0"/>
              <a:t>недвижимого имущества</a:t>
            </a:r>
            <a:r>
              <a:rPr lang="ru-RU" sz="2800" dirty="0"/>
              <a:t>, </a:t>
            </a:r>
            <a:r>
              <a:rPr lang="ru-RU" sz="2800" b="1" dirty="0"/>
              <a:t>объекта права собственности </a:t>
            </a:r>
            <a:r>
              <a:rPr lang="ru-RU" sz="2800" dirty="0"/>
              <a:t>и иных прав на землю. </a:t>
            </a:r>
          </a:p>
          <a:p>
            <a:pPr algn="just">
              <a:lnSpc>
                <a:spcPts val="2800"/>
              </a:lnSpc>
            </a:pPr>
            <a:r>
              <a:rPr lang="ru-RU" sz="2800" dirty="0" smtClean="0"/>
              <a:t> 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06926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Виды и формы земельной собственности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5119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ts val="2800"/>
              </a:lnSpc>
            </a:pPr>
            <a:r>
              <a:rPr lang="ru-RU" sz="2800" b="1" dirty="0" smtClean="0"/>
              <a:t>Право </a:t>
            </a:r>
            <a:r>
              <a:rPr lang="ru-RU" sz="2800" b="1" dirty="0"/>
              <a:t>общей собственности на земельный участок. </a:t>
            </a:r>
            <a:r>
              <a:rPr lang="ru-RU" sz="2800" dirty="0"/>
              <a:t>Общая собственность на землю является одним из видов частной собственности. Земельный участок может находиться в общем владении с определением доли каждого из владельцев (долевое владение) или без определения долей (совместное владение). </a:t>
            </a:r>
          </a:p>
          <a:p>
            <a:pPr indent="446088" algn="just">
              <a:lnSpc>
                <a:spcPts val="2800"/>
              </a:lnSpc>
            </a:pPr>
            <a:r>
              <a:rPr lang="ru-RU" sz="2800" b="1" dirty="0" smtClean="0"/>
              <a:t>Право </a:t>
            </a:r>
            <a:r>
              <a:rPr lang="ru-RU" sz="2800" b="1" dirty="0"/>
              <a:t>государственной собственности на землю. </a:t>
            </a:r>
            <a:r>
              <a:rPr lang="ru-RU" sz="2800" dirty="0"/>
              <a:t>Это право собственности Российской Федерации и ее субъектов на землю. К государственной собственности относятся земли, не находящиеся в частной собственности граждан и юридических лиц, а также в </a:t>
            </a:r>
            <a:r>
              <a:rPr lang="ru-RU" sz="2800" dirty="0" smtClean="0"/>
              <a:t>муниципальной </a:t>
            </a:r>
            <a:r>
              <a:rPr lang="ru-RU" sz="2800" dirty="0"/>
              <a:t>собственности. </a:t>
            </a:r>
            <a:endParaRPr lang="ru-RU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91044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Виды и формы земельной собственности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ts val="2800"/>
              </a:lnSpc>
            </a:pPr>
            <a:r>
              <a:rPr lang="ru-RU" sz="2800" dirty="0"/>
              <a:t>Земли, находящиеся в государственной собственности, могут передаваться гражданам и юридическим лицам для застройки, сельскохозяйственного производства и иных целей. </a:t>
            </a:r>
            <a:endParaRPr lang="ru-RU" sz="2800" dirty="0" smtClean="0"/>
          </a:p>
          <a:p>
            <a:pPr indent="446088" algn="just">
              <a:lnSpc>
                <a:spcPts val="2800"/>
              </a:lnSpc>
            </a:pPr>
            <a:r>
              <a:rPr lang="ru-RU" sz="2800" dirty="0" smtClean="0"/>
              <a:t>В </a:t>
            </a:r>
            <a:r>
              <a:rPr lang="ru-RU" sz="2800" dirty="0"/>
              <a:t>государственную собственность приобретаются участки путем выкупа у частных лиц, дарения и в результате прекращения права муниципальной и частной собственности, а также по иным основаниям, предусмотренным законодательством. </a:t>
            </a:r>
            <a:endParaRPr lang="ru-RU" sz="2800" dirty="0" smtClean="0"/>
          </a:p>
          <a:p>
            <a:pPr indent="446088" algn="just">
              <a:lnSpc>
                <a:spcPts val="2800"/>
              </a:lnSpc>
            </a:pPr>
            <a:r>
              <a:rPr lang="ru-RU" sz="2800" dirty="0" smtClean="0"/>
              <a:t>Государственно-правовое </a:t>
            </a:r>
            <a:r>
              <a:rPr lang="ru-RU" sz="2800" dirty="0"/>
              <a:t>соотношение и отношения Российской Федерации, субъектов РФ и муниципальных образований предусматриваются в ст. ст. 5, 12, 71 - 73, 76, 131 - 133 и др. Конституции РФ. </a:t>
            </a:r>
            <a:endParaRPr lang="ru-RU" sz="2800" b="1" dirty="0" smtClean="0"/>
          </a:p>
          <a:p>
            <a:pPr indent="446088" algn="just">
              <a:lnSpc>
                <a:spcPts val="2800"/>
              </a:lnSpc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564454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Виды и формы земельной собственности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/>
            <a:r>
              <a:rPr lang="ru-RU" sz="2800" b="1" dirty="0" smtClean="0"/>
              <a:t>Право </a:t>
            </a:r>
            <a:r>
              <a:rPr lang="ru-RU" sz="2800" b="1" dirty="0"/>
              <a:t>муниципальной собственности на землю</a:t>
            </a:r>
            <a:r>
              <a:rPr lang="ru-RU" sz="2800" i="1" dirty="0"/>
              <a:t>. </a:t>
            </a:r>
            <a:r>
              <a:rPr lang="ru-RU" sz="2800" dirty="0"/>
              <a:t>Муниципальная собственность на землю — это собственность городских, сельских и иных населенных пунктов, других муниципальных образований. </a:t>
            </a:r>
          </a:p>
          <a:p>
            <a:pPr indent="446088" algn="just"/>
            <a:r>
              <a:rPr lang="ru-RU" sz="2800" dirty="0"/>
              <a:t>К этому виду собственности могут относиться земли, занятые объектами муниципальной собственности, а также земли, необходимые для непосредственного осуществления коммунального обслуживания на-селения, находящегося на соответствующей территории района, города, и др. </a:t>
            </a:r>
          </a:p>
        </p:txBody>
      </p:sp>
    </p:spTree>
    <p:extLst>
      <p:ext uri="{BB962C8B-B14F-4D97-AF65-F5344CB8AC3E}">
        <p14:creationId xmlns:p14="http://schemas.microsoft.com/office/powerpoint/2010/main" val="490296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Виды и формы земельной собственности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800"/>
              </a:lnSpc>
            </a:pPr>
            <a:r>
              <a:rPr lang="ru-RU" sz="2600" b="1" dirty="0"/>
              <a:t>6. Общая собственность супругов на земельный участок —</a:t>
            </a:r>
            <a:r>
              <a:rPr lang="ru-RU" sz="2600" dirty="0"/>
              <a:t> участок, безвозмездно предоставленный одному из супругов в собственность при приватизации приусадебных, садовых, гаражных участков, или приобретенный ими в результате сделок с землей или по иным установленным законом основаниям, во время брака, является совместной собственностью; </a:t>
            </a:r>
          </a:p>
          <a:p>
            <a:pPr algn="just">
              <a:lnSpc>
                <a:spcPts val="2800"/>
              </a:lnSpc>
            </a:pPr>
            <a:r>
              <a:rPr lang="ru-RU" sz="2600" b="1" dirty="0"/>
              <a:t>7. Общая собственность крестьянского (фермерского) хозяйства </a:t>
            </a:r>
            <a:r>
              <a:rPr lang="ru-RU" sz="2600" dirty="0"/>
              <a:t>созданного на базе одной семьи и осуществляющему свою деятельность как юридическое лицо либо без его образования. </a:t>
            </a:r>
          </a:p>
          <a:p>
            <a:pPr algn="just">
              <a:lnSpc>
                <a:spcPts val="2800"/>
              </a:lnSpc>
            </a:pPr>
            <a:r>
              <a:rPr lang="ru-RU" sz="2600" b="1" dirty="0"/>
              <a:t>8. Собственность жилищного товарищества (кондоминиума). </a:t>
            </a:r>
            <a:r>
              <a:rPr lang="ru-RU" sz="2600" dirty="0"/>
              <a:t>Земельные участки, на которых расположены многоквартирные жилые дома, а также придомовые участки, обслуживающие эти строения. </a:t>
            </a:r>
          </a:p>
        </p:txBody>
      </p:sp>
    </p:spTree>
    <p:extLst>
      <p:ext uri="{BB962C8B-B14F-4D97-AF65-F5344CB8AC3E}">
        <p14:creationId xmlns:p14="http://schemas.microsoft.com/office/powerpoint/2010/main" val="41072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231460E9-95F0-4E1D-8174-D38F83423153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196975"/>
            <a:ext cx="9144000" cy="57923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Конституция Российской Федерации. Принята всенародным голосованием 12 декабря 1993 года.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Собрание законодательства РФ. 2014. № 31.  Ст. 4398  </a:t>
            </a:r>
          </a:p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2.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Земельный кодекс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Собрание законодательства РФ. 2002. № 46. Ст. 4532.  </a:t>
            </a:r>
          </a:p>
          <a:p>
            <a:pPr indent="271463"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Борисов А.Б. Комментарий к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Земельному кодексу Российской Федерации (постатейный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. Книжный мир.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2021.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608 с.</a:t>
            </a:r>
          </a:p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 Земельное право: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Учебник / Под ред. М.К. </a:t>
            </a:r>
            <a:r>
              <a:rPr lang="ru-RU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Треушникова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М.: ОАО «Издательский дом «Городец»,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2021.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784 с.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slow">
    <p:check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20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учебный </a:t>
            </a: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/>
              <a:t>Третий учебный </a:t>
            </a:r>
            <a:r>
              <a:rPr lang="ru-RU" sz="5400" b="1" dirty="0"/>
              <a:t>вопрос: </a:t>
            </a:r>
            <a:r>
              <a:rPr lang="ru-RU" sz="5400" dirty="0" smtClean="0"/>
              <a:t>Иные вещные права на землю   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480167"/>
      </p:ext>
    </p:extLst>
  </p:cSld>
  <p:clrMapOvr>
    <a:masterClrMapping/>
  </p:clrMapOvr>
  <p:transition spd="slow">
    <p:check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21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Иные вещные права на землю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3200"/>
              </a:lnSpc>
              <a:spcBef>
                <a:spcPts val="0"/>
              </a:spcBef>
              <a:buNone/>
            </a:pPr>
            <a:r>
              <a:rPr lang="ru-RU" sz="2800" dirty="0" smtClean="0"/>
              <a:t>Гражданское и земельное законодательство РФ узаконивает наряду </a:t>
            </a:r>
            <a:r>
              <a:rPr lang="ru-RU" sz="2800" dirty="0"/>
              <a:t>с правом собственности иные права на землю: </a:t>
            </a:r>
          </a:p>
          <a:p>
            <a:pPr marL="0" lvl="0" indent="446088" algn="just">
              <a:lnSpc>
                <a:spcPts val="3200"/>
              </a:lnSpc>
              <a:spcBef>
                <a:spcPts val="0"/>
              </a:spcBef>
              <a:buNone/>
            </a:pPr>
            <a:r>
              <a:rPr lang="ru-RU" sz="2800" dirty="0" smtClean="0"/>
              <a:t>1) право </a:t>
            </a:r>
            <a:r>
              <a:rPr lang="ru-RU" sz="2800" dirty="0"/>
              <a:t>пожизненного наследуемого владения земельным участком;</a:t>
            </a:r>
          </a:p>
          <a:p>
            <a:pPr marL="0" lvl="0" indent="446088" algn="just">
              <a:lnSpc>
                <a:spcPts val="3200"/>
              </a:lnSpc>
              <a:spcBef>
                <a:spcPts val="0"/>
              </a:spcBef>
              <a:buNone/>
            </a:pPr>
            <a:r>
              <a:rPr lang="ru-RU" sz="2800" dirty="0"/>
              <a:t>право постоянного (бессрочного) пользования земельным участком;</a:t>
            </a:r>
          </a:p>
          <a:p>
            <a:pPr marL="0" lvl="0" indent="446088" algn="just">
              <a:lnSpc>
                <a:spcPts val="3200"/>
              </a:lnSpc>
              <a:spcBef>
                <a:spcPts val="0"/>
              </a:spcBef>
              <a:buNone/>
            </a:pPr>
            <a:r>
              <a:rPr lang="ru-RU" sz="2800" dirty="0"/>
              <a:t>право аренды земельного участка; </a:t>
            </a:r>
          </a:p>
          <a:p>
            <a:pPr marL="0" lvl="0" indent="446088" algn="just">
              <a:lnSpc>
                <a:spcPts val="3200"/>
              </a:lnSpc>
              <a:spcBef>
                <a:spcPts val="0"/>
              </a:spcBef>
              <a:buNone/>
            </a:pPr>
            <a:r>
              <a:rPr lang="ru-RU" sz="2800" dirty="0"/>
              <a:t>сервитуты и др.</a:t>
            </a:r>
          </a:p>
          <a:p>
            <a:pPr marL="0" indent="446088" algn="just">
              <a:lnSpc>
                <a:spcPts val="3200"/>
              </a:lnSpc>
              <a:spcBef>
                <a:spcPts val="0"/>
              </a:spcBef>
              <a:buNone/>
            </a:pPr>
            <a:r>
              <a:rPr lang="ru-RU" sz="2800" dirty="0"/>
              <a:t>К лицам, не являющимся собственниками земельных участков, отнесены землепользователи, землевладельцы, арендаторы и обладатели сервитутов.</a:t>
            </a: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140597"/>
      </p:ext>
    </p:extLst>
  </p:cSld>
  <p:clrMapOvr>
    <a:masterClrMapping/>
  </p:clrMapOvr>
  <p:transition spd="slow">
    <p:check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22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Иные вещные права на землю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dirty="0"/>
              <a:t> </a:t>
            </a:r>
            <a:r>
              <a:rPr lang="ru-RU" sz="2800" b="1" dirty="0"/>
              <a:t>Право постоянного (бессрочного) пользования земельным участком означает возможность использовать земельный участок (извлекать его полезные свойства в соответствии с целевым использованием земли) без установления конкретного срока такого использования. </a:t>
            </a:r>
            <a:r>
              <a:rPr lang="ru-RU" sz="2800" dirty="0" smtClean="0"/>
              <a:t>Действующий Земельный </a:t>
            </a:r>
            <a:r>
              <a:rPr lang="ru-RU" sz="2800" dirty="0"/>
              <a:t>кодекс РФ внес существенные изменения в порядок предоставления земельных участков в постоянное (бессрочное) пользование. </a:t>
            </a:r>
            <a:endParaRPr lang="ru-RU" sz="2800" dirty="0" smtClean="0"/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800" dirty="0" smtClean="0"/>
              <a:t>С </a:t>
            </a:r>
            <a:r>
              <a:rPr lang="ru-RU" sz="2800" dirty="0"/>
              <a:t>момента вступления Кодекса в силу не предоставляются земельные участки в постоянное (бессрочное) пользование ни гражданам, ни коммерческим организациям, кроме федеральных казенных предприятий и муниципальных учреждений.</a:t>
            </a:r>
          </a:p>
          <a:p>
            <a:pPr marL="0" indent="446088" algn="just">
              <a:lnSpc>
                <a:spcPts val="3200"/>
              </a:lnSpc>
              <a:spcBef>
                <a:spcPts val="0"/>
              </a:spcBef>
              <a:buNone/>
            </a:pPr>
            <a:endParaRPr lang="ru-RU" sz="2800" dirty="0" smtClean="0"/>
          </a:p>
          <a:p>
            <a:pPr marL="0" indent="446088" algn="just">
              <a:lnSpc>
                <a:spcPts val="3200"/>
              </a:lnSpc>
              <a:spcBef>
                <a:spcPts val="0"/>
              </a:spcBef>
              <a:buNone/>
            </a:pPr>
            <a:endParaRPr lang="ru-RU" sz="2800" dirty="0"/>
          </a:p>
          <a:p>
            <a:pPr marL="0" indent="446088" algn="just">
              <a:lnSpc>
                <a:spcPts val="3200"/>
              </a:lnSpc>
              <a:spcBef>
                <a:spcPts val="0"/>
              </a:spcBef>
              <a:buNone/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3357311300"/>
      </p:ext>
    </p:extLst>
  </p:cSld>
  <p:clrMapOvr>
    <a:masterClrMapping/>
  </p:clrMapOvr>
  <p:transition spd="slow">
    <p:check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23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Иные вещные права на землю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800" dirty="0"/>
              <a:t>Право постоянного (бессрочного) пользования находившими в государственной или муниципальной собственности земельными участками, возникшее у граждан или юридических лиц до введения в действие Земельного кодекса РФ, сохраняется. Граждане, обладающие земельными участками на праве постоянного (бессрочного) пользования, имеют право приобрести их в собственность. </a:t>
            </a:r>
            <a:endParaRPr lang="ru-RU" sz="2800" dirty="0" smtClean="0"/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800" dirty="0" smtClean="0"/>
              <a:t>Юридические лица обязаны переоформить </a:t>
            </a:r>
            <a:r>
              <a:rPr lang="ru-RU" sz="2800" dirty="0"/>
              <a:t>право постоянного (бессрочного) пользования земельным участком на право аренды или выкупить земельный участок в собственность.</a:t>
            </a:r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800" dirty="0"/>
              <a:t>Граждане и юридические лица, обладающие земельными участками на праве постоянного (бессрочного) пользования, не вправе распоряжаться этими земельными участками.</a:t>
            </a:r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800" dirty="0" smtClean="0"/>
              <a:t> </a:t>
            </a:r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endParaRPr lang="ru-RU" sz="2800" dirty="0"/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2569148554"/>
      </p:ext>
    </p:extLst>
  </p:cSld>
  <p:clrMapOvr>
    <a:masterClrMapping/>
  </p:clrMapOvr>
  <p:transition spd="slow">
    <p:check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24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Иные вещные права на землю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800" b="1" dirty="0"/>
              <a:t>Содержание и особенности права пожизненного наследуемого владения земельным участком</a:t>
            </a:r>
            <a:r>
              <a:rPr lang="ru-RU" sz="2800" b="1" dirty="0" smtClean="0"/>
              <a:t>. </a:t>
            </a:r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800" dirty="0" smtClean="0"/>
              <a:t>С вступлением в силу действующей редакции Земельного кодекса РФ (с 2001 г) данный вид вещного права не предоставляется, но продолжает действовать в отношении тех физических лиц, которым это право было предоставлено ранее. </a:t>
            </a:r>
            <a:endParaRPr lang="ru-RU" sz="2800" dirty="0"/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800" dirty="0"/>
              <a:t>Все лица, имеющие земельные участки на данном праве могут бесплатно приобрести эти участки в собственность, но при этом за всеми гражданами, которые получили земельные участки на праве пожизненного наследуемого владения до вступления Кодекса в действие, это право сохраняются так же, как и возможность передать его по наследству. Земельный кодекс РФ </a:t>
            </a:r>
            <a:r>
              <a:rPr lang="ru-RU" sz="2800" dirty="0" smtClean="0"/>
              <a:t>запрещает любые</a:t>
            </a:r>
            <a:r>
              <a:rPr lang="ru-RU" sz="2800" dirty="0"/>
              <a:t>, кроме передачи по наследству действия по распоряжению земельными участками. </a:t>
            </a:r>
            <a:endParaRPr lang="ru-RU" sz="2800" dirty="0" smtClean="0"/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endParaRPr lang="ru-RU" sz="2800" dirty="0"/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endParaRPr lang="ru-RU" sz="2800" dirty="0" smtClean="0"/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endParaRPr lang="ru-RU" sz="2800" dirty="0"/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3579867278"/>
      </p:ext>
    </p:extLst>
  </p:cSld>
  <p:clrMapOvr>
    <a:masterClrMapping/>
  </p:clrMapOvr>
  <p:transition spd="slow">
    <p:checker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25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Иные вещные права на землю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800" b="1" dirty="0"/>
              <a:t>Содержание безвозмездного срочного пользования земельным участком.</a:t>
            </a:r>
            <a:endParaRPr lang="ru-RU" sz="2800" dirty="0"/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800" dirty="0"/>
              <a:t>Данный вид прав на землю отличается от аренды земельных участков тем, что осуществляется всегда бесплатно, а от постоянного (бессрочного) пользования землей — временным характером отношений.</a:t>
            </a:r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800" dirty="0"/>
              <a:t>При безвозмездном срочном пользовании земельные участки предоставляются на срок, установленный законом (для земельных участков, находящихся в государственной или муниципальной собственности), договором (для участков из земель, находящихся в частной собственности), или на период трудовых отношений (так называемые «служебные наделы»).</a:t>
            </a:r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endParaRPr lang="ru-RU" sz="2800" b="1" dirty="0" smtClean="0"/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endParaRPr lang="ru-RU" sz="2800" b="1" dirty="0"/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endParaRPr lang="ru-RU" sz="2800" dirty="0" smtClean="0"/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endParaRPr lang="ru-RU" sz="2800" dirty="0"/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3857779618"/>
      </p:ext>
    </p:extLst>
  </p:cSld>
  <p:clrMapOvr>
    <a:masterClrMapping/>
  </p:clrMapOvr>
  <p:transition spd="slow">
    <p:checker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26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Иные вещные права на землю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spcBef>
                <a:spcPts val="0"/>
              </a:spcBef>
              <a:buNone/>
            </a:pPr>
            <a:r>
              <a:rPr lang="ru-RU" sz="2800" dirty="0"/>
              <a:t>Из земель, находящихся в государственной или муниципальной собственности, земельные участки в безвозмездное срочное пользование предоставляются только государственным и муниципальным учреждениям, федеральным казенным предприятиям, а также органам государственной власти и органам местного самоуправления.</a:t>
            </a:r>
          </a:p>
          <a:p>
            <a:pPr marL="0" indent="446088" algn="just">
              <a:spcBef>
                <a:spcPts val="0"/>
              </a:spcBef>
              <a:buNone/>
            </a:pPr>
            <a:r>
              <a:rPr lang="ru-RU" sz="2800" dirty="0"/>
              <a:t>Порядок заключения и исполнения договора безвозмездного использования регулируется нормами ст. 689-701 ГК РФ.</a:t>
            </a:r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endParaRPr lang="ru-RU" sz="2800" b="1" dirty="0" smtClean="0"/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58434945"/>
      </p:ext>
    </p:extLst>
  </p:cSld>
  <p:clrMapOvr>
    <a:masterClrMapping/>
  </p:clrMapOvr>
  <p:transition spd="slow">
    <p:checker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27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Иные вещные права на землю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2400"/>
              </a:lnSpc>
              <a:spcBef>
                <a:spcPts val="0"/>
              </a:spcBef>
              <a:buNone/>
            </a:pPr>
            <a:r>
              <a:rPr lang="ru-RU" sz="2400" dirty="0"/>
              <a:t>По договору безвозмездного срочного пользования земельным участком одна сторона обязуется передать другой стороне земельный участок в пользование бесплатно на определенный срок (или без указания конкретного срока), а другая сторона обязуется использовать земельный участок в соответствии с ее целевым назначением и условиями договора и вернуть его собственнику в надлежащем состоянии.</a:t>
            </a:r>
          </a:p>
          <a:p>
            <a:pPr marL="0" indent="446088" algn="just">
              <a:lnSpc>
                <a:spcPts val="2400"/>
              </a:lnSpc>
              <a:spcBef>
                <a:spcPts val="0"/>
              </a:spcBef>
              <a:buNone/>
            </a:pPr>
            <a:r>
              <a:rPr lang="ru-RU" sz="2400" dirty="0"/>
              <a:t>Договор безвозмездного пользования земельным участком прекращается в случае смерти гражданина-землепользователя или ликвидации юридического лица-землепользователя, если иное не предусмотрено договором. В случае же смерти собственника земельного участка или реорганизации юридического лица — собственника, предоставившего земельный участок, их права и обязанности по рассматриваемому договору переходят к наследнику (правопреемнику). К новому собственнику также переходят права и обязанности по договору безвозмездного пользования в случае отчуждения земельного участка.</a:t>
            </a:r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83984368"/>
      </p:ext>
    </p:extLst>
  </p:cSld>
  <p:clrMapOvr>
    <a:masterClrMapping/>
  </p:clrMapOvr>
  <p:transition spd="slow">
    <p:checker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28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Иные вещные права на землю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2800"/>
              </a:lnSpc>
              <a:spcBef>
                <a:spcPts val="0"/>
              </a:spcBef>
              <a:buNone/>
            </a:pPr>
            <a:r>
              <a:rPr lang="ru-RU" sz="2400" b="1" dirty="0"/>
              <a:t>Право ограниченного пользования чужим земельным участком (сервитут</a:t>
            </a:r>
            <a:r>
              <a:rPr lang="ru-RU" sz="2400" b="1" dirty="0" smtClean="0"/>
              <a:t>)</a:t>
            </a:r>
          </a:p>
          <a:p>
            <a:pPr marL="0" indent="446088" algn="just">
              <a:lnSpc>
                <a:spcPts val="2800"/>
              </a:lnSpc>
              <a:spcBef>
                <a:spcPts val="0"/>
              </a:spcBef>
              <a:buNone/>
            </a:pPr>
            <a:r>
              <a:rPr lang="ru-RU" sz="2400" dirty="0"/>
              <a:t>Праву сервитута присущи следующие принципы: </a:t>
            </a:r>
          </a:p>
          <a:p>
            <a:pPr marL="0" lvl="0" indent="446088" algn="just">
              <a:lnSpc>
                <a:spcPts val="2800"/>
              </a:lnSpc>
              <a:spcBef>
                <a:spcPts val="0"/>
              </a:spcBef>
              <a:buNone/>
            </a:pPr>
            <a:r>
              <a:rPr lang="ru-RU" sz="2400" dirty="0"/>
              <a:t>обременение сервитута ложится на недвижимое имущество, принадлежащее субъекту на праве собственности; </a:t>
            </a:r>
          </a:p>
          <a:p>
            <a:pPr marL="0" lvl="0" indent="446088" algn="just">
              <a:lnSpc>
                <a:spcPts val="2800"/>
              </a:lnSpc>
              <a:spcBef>
                <a:spcPts val="0"/>
              </a:spcBef>
              <a:buNone/>
            </a:pPr>
            <a:r>
              <a:rPr lang="ru-RU" sz="2400" dirty="0"/>
              <a:t>собственник земельного участка вправе право распоряжаться им по своему усмотрению, при этом переход права собственности другому лицу упраздняет сервитута; </a:t>
            </a:r>
          </a:p>
          <a:p>
            <a:pPr marL="0" lvl="0" indent="446088" algn="just">
              <a:lnSpc>
                <a:spcPts val="2800"/>
              </a:lnSpc>
              <a:spcBef>
                <a:spcPts val="0"/>
              </a:spcBef>
              <a:buNone/>
            </a:pPr>
            <a:r>
              <a:rPr lang="ru-RU" sz="2400" dirty="0"/>
              <a:t>сервитут устанавливается не в интересах лица, а в интересах и в пользу недвижимого имущества, находящегося в собственности, владении или пользовании. </a:t>
            </a:r>
          </a:p>
          <a:p>
            <a:pPr marL="0" indent="446088" algn="just">
              <a:lnSpc>
                <a:spcPts val="2800"/>
              </a:lnSpc>
              <a:spcBef>
                <a:spcPts val="0"/>
              </a:spcBef>
              <a:buNone/>
            </a:pPr>
            <a:r>
              <a:rPr lang="ru-RU" sz="2400" dirty="0"/>
              <a:t>Поэтому сервитут неотчуждаем. Он не может быть самостоятельным предметом купли-продажи, залогам, иной сделки. На обременение сервитутом зданий и сооружений распространяются положения земельного сервитута. </a:t>
            </a:r>
          </a:p>
          <a:p>
            <a:pPr marL="0" indent="446088" algn="just">
              <a:lnSpc>
                <a:spcPts val="2400"/>
              </a:lnSpc>
              <a:spcBef>
                <a:spcPts val="0"/>
              </a:spcBef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3859249"/>
      </p:ext>
    </p:extLst>
  </p:cSld>
  <p:clrMapOvr>
    <a:masterClrMapping/>
  </p:clrMapOvr>
  <p:transition spd="slow">
    <p:checker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29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Иные вещные права на землю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2800"/>
              </a:lnSpc>
              <a:spcBef>
                <a:spcPts val="0"/>
              </a:spcBef>
              <a:buNone/>
            </a:pPr>
            <a:r>
              <a:rPr lang="ru-RU" sz="2400" b="1" smtClean="0"/>
              <a:t>Публичные </a:t>
            </a:r>
            <a:r>
              <a:rPr lang="ru-RU" sz="2400" b="1" dirty="0"/>
              <a:t>сервитуты могут устанавливаться: </a:t>
            </a:r>
            <a:endParaRPr lang="ru-RU" sz="2400" b="1" dirty="0"/>
          </a:p>
          <a:p>
            <a:pPr marL="0" lvl="0" indent="446088" algn="just">
              <a:lnSpc>
                <a:spcPts val="2800"/>
              </a:lnSpc>
              <a:spcBef>
                <a:spcPts val="0"/>
              </a:spcBef>
              <a:buNone/>
            </a:pPr>
            <a:r>
              <a:rPr lang="ru-RU" sz="2400" dirty="0"/>
              <a:t>для прохода или проезда через земельные участки;</a:t>
            </a:r>
          </a:p>
          <a:p>
            <a:pPr marL="0" lvl="0" indent="446088" algn="just">
              <a:lnSpc>
                <a:spcPts val="2800"/>
              </a:lnSpc>
              <a:spcBef>
                <a:spcPts val="0"/>
              </a:spcBef>
              <a:buNone/>
            </a:pPr>
            <a:r>
              <a:rPr lang="ru-RU" sz="2400" dirty="0"/>
              <a:t> за использование земельного участка в целях реконструкции инженерных, инженерных, электрических и других линий и сетей, а также объектов транспортной инфраструктуры; </a:t>
            </a:r>
          </a:p>
          <a:p>
            <a:pPr marL="0" lvl="0" indent="446088" algn="just">
              <a:lnSpc>
                <a:spcPts val="2800"/>
              </a:lnSpc>
              <a:spcBef>
                <a:spcPts val="0"/>
              </a:spcBef>
              <a:buNone/>
            </a:pPr>
            <a:r>
              <a:rPr lang="ru-RU" sz="2400" dirty="0"/>
              <a:t>для размещения на земельном участке межевых и геодезических знаков и проездов к ним; </a:t>
            </a:r>
          </a:p>
          <a:p>
            <a:pPr marL="0" lvl="0" indent="446088" algn="just">
              <a:lnSpc>
                <a:spcPts val="2800"/>
              </a:lnSpc>
              <a:spcBef>
                <a:spcPts val="0"/>
              </a:spcBef>
              <a:buNone/>
            </a:pPr>
            <a:r>
              <a:rPr lang="ru-RU" sz="2400" dirty="0"/>
              <a:t>для проведения дренажных работ на земельном участке; </a:t>
            </a:r>
          </a:p>
          <a:p>
            <a:pPr marL="0" lvl="0" indent="446088" algn="just">
              <a:lnSpc>
                <a:spcPts val="2800"/>
              </a:lnSpc>
              <a:spcBef>
                <a:spcPts val="0"/>
              </a:spcBef>
              <a:buNone/>
            </a:pPr>
            <a:r>
              <a:rPr lang="ru-RU" sz="2400" dirty="0"/>
              <a:t>для забора воды и водопоя; </a:t>
            </a:r>
          </a:p>
          <a:p>
            <a:pPr marL="0" lvl="0" indent="446088" algn="just">
              <a:lnSpc>
                <a:spcPts val="2800"/>
              </a:lnSpc>
              <a:spcBef>
                <a:spcPts val="0"/>
              </a:spcBef>
              <a:buNone/>
            </a:pPr>
            <a:r>
              <a:rPr lang="ru-RU" sz="2400" dirty="0"/>
              <a:t>для прогона скота через земельный участок; </a:t>
            </a:r>
          </a:p>
          <a:p>
            <a:pPr marL="0" lvl="0" indent="446088" algn="just">
              <a:lnSpc>
                <a:spcPts val="2800"/>
              </a:lnSpc>
              <a:spcBef>
                <a:spcPts val="0"/>
              </a:spcBef>
              <a:buNone/>
            </a:pPr>
            <a:r>
              <a:rPr lang="ru-RU" sz="2400" dirty="0"/>
              <a:t>для сенокоса или пастьба скота на земельных участках в сроки, продолжительность которых соответствует местным условиям, обычаям, за исключением таких участков в пределах земель лесного фонда; </a:t>
            </a:r>
          </a:p>
          <a:p>
            <a:pPr marL="0" lvl="0" indent="446088" algn="just">
              <a:lnSpc>
                <a:spcPts val="2800"/>
              </a:lnSpc>
              <a:spcBef>
                <a:spcPts val="0"/>
              </a:spcBef>
              <a:buNone/>
            </a:pPr>
            <a:r>
              <a:rPr lang="ru-RU" sz="2400" dirty="0"/>
              <a:t>для свободного доступа к прибрежной полосе. </a:t>
            </a:r>
          </a:p>
        </p:txBody>
      </p:sp>
    </p:spTree>
    <p:extLst>
      <p:ext uri="{BB962C8B-B14F-4D97-AF65-F5344CB8AC3E}">
        <p14:creationId xmlns:p14="http://schemas.microsoft.com/office/powerpoint/2010/main" val="123164674"/>
      </p:ext>
    </p:extLst>
  </p:cSld>
  <p:clrMapOvr>
    <a:masterClrMapping/>
  </p:clrMapOvr>
  <p:transition spd="slow">
    <p:check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FA18FF9-3F06-46B5-852F-0B973DBD140A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вопросы: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196975"/>
            <a:ext cx="9144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b="1" dirty="0">
                <a:latin typeface="+mn-lt"/>
              </a:rPr>
              <a:t>Первый учебный вопрос: </a:t>
            </a:r>
            <a:endParaRPr lang="ru-RU" sz="4400" b="1" dirty="0" smtClean="0">
              <a:latin typeface="+mn-lt"/>
            </a:endParaRPr>
          </a:p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dirty="0" smtClean="0">
                <a:latin typeface="+mn-lt"/>
              </a:rPr>
              <a:t>Понятие и содержание права собственности на землю.</a:t>
            </a:r>
          </a:p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b="1" dirty="0" smtClean="0">
                <a:latin typeface="+mn-lt"/>
              </a:rPr>
              <a:t>Второй </a:t>
            </a:r>
            <a:r>
              <a:rPr lang="ru-RU" sz="4400" b="1" dirty="0">
                <a:latin typeface="+mn-lt"/>
              </a:rPr>
              <a:t>учебный вопрос</a:t>
            </a:r>
            <a:r>
              <a:rPr lang="ru-RU" sz="4400" dirty="0">
                <a:latin typeface="+mn-lt"/>
              </a:rPr>
              <a:t>: </a:t>
            </a:r>
            <a:r>
              <a:rPr lang="ru-RU" sz="4400" dirty="0" smtClean="0">
                <a:latin typeface="+mn-lt"/>
              </a:rPr>
              <a:t>Виды и формы права собственности на землю</a:t>
            </a:r>
          </a:p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b="1" dirty="0" smtClean="0">
                <a:latin typeface="+mn-lt"/>
              </a:rPr>
              <a:t>Третий учебный вопрос: </a:t>
            </a:r>
            <a:r>
              <a:rPr lang="ru-RU" sz="4400" dirty="0" smtClean="0">
                <a:latin typeface="+mn-lt"/>
              </a:rPr>
              <a:t>Иные вещные права на землю </a:t>
            </a:r>
            <a:endParaRPr lang="ru-RU" sz="44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 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учебный вопрос: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/>
              <a:t>Первый учебный вопрос: </a:t>
            </a:r>
            <a:r>
              <a:rPr lang="ru-RU" sz="5400" dirty="0" smtClean="0"/>
              <a:t>Понятие и содержание права собственности на землю 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heck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содержание права собственности на землю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sz="2800" dirty="0"/>
              <a:t>Собственность — это определенный вид общественных отношений, выражающийся в том, что одни лица свободно господствуют над тем или иным объектом, и вмешательство в это господство иных лиц не допускается. Так, купив земельный участок в собственность, гражданин вправе самостоятельно хозяйствовать на нем. </a:t>
            </a:r>
          </a:p>
          <a:p>
            <a:pPr indent="446088" algn="just"/>
            <a:r>
              <a:rPr lang="ru-RU" sz="2800" dirty="0"/>
              <a:t>Отношения собственности на землю представляют собой неотъемлемую составную часть экономических отношений собственности в целом. </a:t>
            </a:r>
          </a:p>
          <a:p>
            <a:pPr indent="446088" algn="just"/>
            <a:endParaRPr lang="ru-RU" sz="2800" b="1" dirty="0" smtClean="0"/>
          </a:p>
          <a:p>
            <a:pPr indent="446088" algn="just"/>
            <a:endParaRPr lang="ru-RU" sz="2800" b="1" dirty="0"/>
          </a:p>
        </p:txBody>
      </p:sp>
    </p:spTree>
  </p:cSld>
  <p:clrMapOvr>
    <a:masterClrMapping/>
  </p:clrMapOvr>
  <p:transition spd="slow">
    <p:check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содержание права собственности на землю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3000"/>
              </a:lnSpc>
            </a:pPr>
            <a:r>
              <a:rPr lang="ru-RU" sz="2800" dirty="0"/>
              <a:t>Право собственности на землю </a:t>
            </a:r>
            <a:r>
              <a:rPr lang="ru-RU" sz="2800" b="1" i="1" dirty="0"/>
              <a:t>в объективном смысле </a:t>
            </a:r>
            <a:r>
              <a:rPr lang="ru-RU" sz="2800" dirty="0"/>
              <a:t>представляет собой институт земельного права, нормы которого регулируют статику земельных волевых отношений собственности как состояние принадлежности участков земли. </a:t>
            </a:r>
          </a:p>
          <a:p>
            <a:pPr indent="446088" algn="just">
              <a:lnSpc>
                <a:spcPts val="3000"/>
              </a:lnSpc>
            </a:pPr>
            <a:r>
              <a:rPr lang="ru-RU" sz="2800" dirty="0"/>
              <a:t>Право собственника на землю </a:t>
            </a:r>
            <a:r>
              <a:rPr lang="ru-RU" sz="2800" b="1" i="1" dirty="0"/>
              <a:t>в субъективном смысле</a:t>
            </a:r>
            <a:r>
              <a:rPr lang="ru-RU" sz="2800" dirty="0"/>
              <a:t>— это </a:t>
            </a:r>
            <a:r>
              <a:rPr lang="ru-RU" sz="2800" dirty="0" smtClean="0"/>
              <a:t>закрепленная </a:t>
            </a:r>
            <a:r>
              <a:rPr lang="ru-RU" sz="2800" dirty="0"/>
              <a:t>за собственником юридическая возможность владеть пользоваться и распоряжаться принадлежащим ему земельным участком своей властью и в своих интересах путем совершения в отношении этих земельных участков действий, не противоречащих закону и иным нормативно-правовым актам и не нарушающих права и охраняемые законом интересы других </a:t>
            </a:r>
            <a:r>
              <a:rPr lang="ru-RU" sz="2800" dirty="0" smtClean="0"/>
              <a:t>лиц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410224"/>
      </p:ext>
    </p:extLst>
  </p:cSld>
  <p:clrMapOvr>
    <a:masterClrMapping/>
  </p:clrMapOvr>
  <p:transition spd="slow">
    <p:check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содержание права собственности на землю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3000"/>
              </a:lnSpc>
            </a:pPr>
            <a:r>
              <a:rPr lang="ru-RU" sz="2800" dirty="0"/>
              <a:t>В практике и теории земельного права под «правом собственности на землю» понимается право в субъективном смысле, включающее в себя три правомочия - владение, пользование и распоряжение. </a:t>
            </a:r>
          </a:p>
          <a:p>
            <a:pPr indent="446088" algn="just">
              <a:lnSpc>
                <a:spcPts val="3000"/>
              </a:lnSpc>
            </a:pPr>
            <a:r>
              <a:rPr lang="ru-RU" sz="2800" dirty="0" smtClean="0"/>
              <a:t>1</a:t>
            </a:r>
            <a:r>
              <a:rPr lang="ru-RU" sz="2800" dirty="0"/>
              <a:t>. </a:t>
            </a:r>
            <a:r>
              <a:rPr lang="ru-RU" sz="2800" b="1" i="1" dirty="0" smtClean="0"/>
              <a:t>Владение </a:t>
            </a:r>
            <a:r>
              <a:rPr lang="ru-RU" sz="2800" dirty="0" smtClean="0"/>
              <a:t>- </a:t>
            </a:r>
            <a:r>
              <a:rPr lang="ru-RU" sz="2800" dirty="0"/>
              <a:t>основанная на законе возможность фактического обладания земельным участком или определенной частью земельного фонда России. </a:t>
            </a:r>
          </a:p>
          <a:p>
            <a:pPr indent="446088" algn="just">
              <a:lnSpc>
                <a:spcPts val="3000"/>
              </a:lnSpc>
            </a:pPr>
            <a:r>
              <a:rPr lang="ru-RU" sz="2800" dirty="0" smtClean="0"/>
              <a:t>Право </a:t>
            </a:r>
            <a:r>
              <a:rPr lang="ru-RU" sz="2800" dirty="0"/>
              <a:t>владения в натуре (на местности) объективно проявляется лишь в возведении межевых линий и пограничных знаков, охраняемых законом, в возведении заборов, строений и сооружений, которые в случае неправомерного возведения подлежат сносу за счет виновных лиц. </a:t>
            </a:r>
          </a:p>
        </p:txBody>
      </p:sp>
    </p:spTree>
    <p:extLst>
      <p:ext uri="{BB962C8B-B14F-4D97-AF65-F5344CB8AC3E}">
        <p14:creationId xmlns:p14="http://schemas.microsoft.com/office/powerpoint/2010/main" val="1456864234"/>
      </p:ext>
    </p:extLst>
  </p:cSld>
  <p:clrMapOvr>
    <a:masterClrMapping/>
  </p:clrMapOvr>
  <p:transition spd="slow">
    <p:check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содержание права собственности на землю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3000"/>
              </a:lnSpc>
            </a:pPr>
            <a:endParaRPr lang="ru-RU" sz="3200" b="1" i="1" dirty="0" smtClean="0"/>
          </a:p>
          <a:p>
            <a:pPr indent="446088" algn="just">
              <a:lnSpc>
                <a:spcPts val="3000"/>
              </a:lnSpc>
            </a:pPr>
            <a:r>
              <a:rPr lang="ru-RU" sz="3200" b="1" i="1" dirty="0" smtClean="0"/>
              <a:t>Пользование</a:t>
            </a:r>
            <a:r>
              <a:rPr lang="ru-RU" sz="3200" dirty="0" smtClean="0"/>
              <a:t>- </a:t>
            </a:r>
            <a:r>
              <a:rPr lang="ru-RU" sz="3200" dirty="0"/>
              <a:t>это допустимая законом возможность хозяйственной и иной эксплуатации земли, извлечения из нее полезных свойств и использования для иных целей удовлетворения потребностей общества. Свободное хозяйствование на земле предусматривает два ограничения: не должно наносить ущерба окружающей среде и законным интересам других лиц. Общее правило — рациональная организация земель, защита земель от процессов разрушения. </a:t>
            </a:r>
          </a:p>
          <a:p>
            <a:pPr indent="446088" algn="just">
              <a:lnSpc>
                <a:spcPts val="3000"/>
              </a:lnSpc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418669768"/>
      </p:ext>
    </p:extLst>
  </p:cSld>
  <p:clrMapOvr>
    <a:masterClrMapping/>
  </p:clrMapOvr>
  <p:transition spd="slow">
    <p:check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содержание права собственности на землю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3000"/>
              </a:lnSpc>
            </a:pPr>
            <a:r>
              <a:rPr lang="ru-RU" sz="2800" i="1" dirty="0" smtClean="0"/>
              <a:t> </a:t>
            </a:r>
            <a:r>
              <a:rPr lang="ru-RU" sz="2800" b="1" i="1" dirty="0"/>
              <a:t>Распоряжение </a:t>
            </a:r>
            <a:r>
              <a:rPr lang="ru-RU" sz="2800" dirty="0"/>
              <a:t>- это </a:t>
            </a:r>
            <a:r>
              <a:rPr lang="ru-RU" sz="2800" dirty="0" smtClean="0"/>
              <a:t>возможность </a:t>
            </a:r>
            <a:r>
              <a:rPr lang="ru-RU" sz="2800" dirty="0"/>
              <a:t>определять юридическую судьбу этого объекта (право продавать землю, обменивать ее, дарить и т.д.). </a:t>
            </a:r>
          </a:p>
          <a:p>
            <a:pPr indent="446088" algn="just">
              <a:lnSpc>
                <a:spcPts val="3000"/>
              </a:lnSpc>
            </a:pPr>
            <a:r>
              <a:rPr lang="ru-RU" sz="2800" dirty="0"/>
              <a:t>Распоряжение землей может выражаться в трех основных формах: </a:t>
            </a:r>
          </a:p>
          <a:p>
            <a:pPr algn="just">
              <a:lnSpc>
                <a:spcPts val="3000"/>
              </a:lnSpc>
            </a:pPr>
            <a:r>
              <a:rPr lang="ru-RU" sz="2800" dirty="0"/>
              <a:t> изменение фактического состояния земли (земельного участка), которое влечет за собой изменение его юридического статуса (освоение земельного участка под огороды влечет за собой </a:t>
            </a:r>
            <a:r>
              <a:rPr lang="ru-RU" sz="2800" dirty="0" smtClean="0"/>
              <a:t>присвоение </a:t>
            </a:r>
            <a:r>
              <a:rPr lang="ru-RU" sz="2800" dirty="0"/>
              <a:t>этому участку положения сельскохозяйственного угодья); </a:t>
            </a:r>
          </a:p>
          <a:p>
            <a:pPr algn="just">
              <a:lnSpc>
                <a:spcPts val="3000"/>
              </a:lnSpc>
            </a:pPr>
            <a:r>
              <a:rPr lang="ru-RU" sz="2800" dirty="0"/>
              <a:t> изменение правового режима земель (частный собственник не вправе менять целевое назначение – связано со льготами в части размера поземельных платежей, идущих в пользу государства); </a:t>
            </a:r>
          </a:p>
        </p:txBody>
      </p:sp>
    </p:spTree>
    <p:extLst>
      <p:ext uri="{BB962C8B-B14F-4D97-AF65-F5344CB8AC3E}">
        <p14:creationId xmlns:p14="http://schemas.microsoft.com/office/powerpoint/2010/main" val="3345770514"/>
      </p:ext>
    </p:extLst>
  </p:cSld>
  <p:clrMapOvr>
    <a:masterClrMapping/>
  </p:clrMapOvr>
  <p:transition spd="slow">
    <p:checker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</TotalTime>
  <Words>2337</Words>
  <Application>Microsoft Office PowerPoint</Application>
  <PresentationFormat>Экран (4:3)</PresentationFormat>
  <Paragraphs>177</Paragraphs>
  <Slides>29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Calibri</vt:lpstr>
      <vt:lpstr>Century Gothic</vt:lpstr>
      <vt:lpstr>Impact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Валагин Олег Александрович</dc:creator>
  <cp:lastModifiedBy>Пользователь</cp:lastModifiedBy>
  <cp:revision>154</cp:revision>
  <dcterms:created xsi:type="dcterms:W3CDTF">2014-07-21T11:02:43Z</dcterms:created>
  <dcterms:modified xsi:type="dcterms:W3CDTF">2022-04-03T06:11:33Z</dcterms:modified>
</cp:coreProperties>
</file>