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9" r:id="rId2"/>
    <p:sldId id="269" r:id="rId3"/>
    <p:sldId id="273" r:id="rId4"/>
    <p:sldId id="271" r:id="rId5"/>
    <p:sldId id="274" r:id="rId6"/>
    <p:sldId id="492" r:id="rId7"/>
    <p:sldId id="493" r:id="rId8"/>
    <p:sldId id="495" r:id="rId9"/>
    <p:sldId id="393" r:id="rId10"/>
    <p:sldId id="467" r:id="rId11"/>
    <p:sldId id="496" r:id="rId12"/>
    <p:sldId id="497" r:id="rId13"/>
    <p:sldId id="498" r:id="rId14"/>
    <p:sldId id="499" r:id="rId15"/>
    <p:sldId id="500" r:id="rId16"/>
    <p:sldId id="501" r:id="rId17"/>
    <p:sldId id="502" r:id="rId18"/>
    <p:sldId id="503" r:id="rId19"/>
    <p:sldId id="504" r:id="rId20"/>
    <p:sldId id="505" r:id="rId21"/>
    <p:sldId id="506" r:id="rId22"/>
    <p:sldId id="507" r:id="rId23"/>
    <p:sldId id="51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3385542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10: «Правовой режим земель промышленности и иного специального назначения»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600" dirty="0"/>
              <a:t>Под промышленными предприятиями, как основными субъектами земельных правоотношений на землях специального назначения, понимаются предприятия, обязательным элементом деятельности которых является переработка сырья (перерабатывающие предприятия) или разработка недр (добывающие предприятия). </a:t>
            </a:r>
            <a:r>
              <a:rPr lang="ru-RU" sz="2600" dirty="0" smtClean="0"/>
              <a:t>Всем </a:t>
            </a:r>
            <a:r>
              <a:rPr lang="ru-RU" sz="2600" dirty="0"/>
              <a:t>этим предприятиям присущи особенности в правовом режиме использования </a:t>
            </a:r>
            <a:r>
              <a:rPr lang="ru-RU" sz="2600" dirty="0" smtClean="0"/>
              <a:t>земель: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600" dirty="0" smtClean="0"/>
              <a:t>а</a:t>
            </a:r>
            <a:r>
              <a:rPr lang="ru-RU" sz="2600" dirty="0"/>
              <a:t>) поскольку деятельность предприятий представляет собой источник повышенной опасности для окружающих, при размещении предприятий, а также сооружений и иных объектов применяется предварительный разрешительный порядок строительства этих объектов.</a:t>
            </a:r>
            <a:endParaRPr lang="ru-RU" sz="26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dirty="0"/>
              <a:t>В частности, определение мест строительства производится в соответствии со ст. 41 Закона об охране окружающей природной среды и Федеральным законом от 30 марта 1999 г. № 52-ФЗ </a:t>
            </a:r>
            <a:r>
              <a:rPr lang="ru-RU" dirty="0" smtClean="0"/>
              <a:t>― «О </a:t>
            </a:r>
            <a:r>
              <a:rPr lang="ru-RU" dirty="0"/>
              <a:t>санитарно-эпидемиологическом благополучии </a:t>
            </a:r>
            <a:r>
              <a:rPr lang="ru-RU" dirty="0" smtClean="0"/>
              <a:t>населения» </a:t>
            </a:r>
            <a:r>
              <a:rPr lang="ru-RU" dirty="0"/>
              <a:t>при положительном заключении специально уполномоченных органов в области охраны окружающей природной среды, санэпиднадзора и решении органа местного </a:t>
            </a:r>
            <a:r>
              <a:rPr lang="ru-RU" dirty="0" smtClean="0"/>
              <a:t>самоуправления.</a:t>
            </a:r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3425737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mtClean="0"/>
              <a:t> </a:t>
            </a:r>
            <a:r>
              <a:rPr lang="ru-RU" sz="2800" smtClean="0"/>
              <a:t>б) в связи с тем, что строительство и размещение предприятий затрагивает интересы населения, в необходимых случаях предварительное решение о строительстве должно быть основано на разрешении населения, которое принимается на референдуме или по результатам обсуждения (п. 2 ст. 41 Закона об охране окружающей природной среды); </a:t>
            </a:r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smtClean="0"/>
              <a:t>в) поскольку обычным (естественным, эмпирическим) способом определить степень экологической, социальной и иной опасности от размещения предприятия невозможно, проекты строительства и размещения предприятий должны проходить государственную, а при необходимости и общественную экспертизу (п. 2 ст. 42 Закона об охране окружающей природной среды; ст. ст. 18, 29 Градостроительного кодекса РФ);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39898848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600" dirty="0" smtClean="0"/>
              <a:t> </a:t>
            </a:r>
            <a:r>
              <a:rPr lang="ru-RU" sz="2600" dirty="0"/>
              <a:t>г) экологическая и социальная безопасность предприятия обеспечивается утвержденными в установленном законом порядке природоохранительными, санитарными, строительными нормами и правилами, а также правилами, обеспечивающими необходимую охрану труда. Поэтому строительство предприятий и всех его сооружений должно осуществляться в точном соответствии с этими правилами (п. 1 ст. 43 Закона об охране окружающей природной среды, ст. 14 Кодекса законов о труде РФ, ст. 10 Градостроительного кодекса РФ)1. </a:t>
            </a:r>
            <a:endParaRPr lang="ru-RU" sz="2600" dirty="0" smtClean="0"/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600" dirty="0" smtClean="0"/>
              <a:t>Если </a:t>
            </a:r>
            <a:r>
              <a:rPr lang="ru-RU" sz="2600" dirty="0"/>
              <a:t>же возникает потребность в изменении утвержденного проекта строительства предприятия или стоимости проектных работ, то это изменение не должно осуществляться в ущерб экологической безопасности (п. 2 ст. 43 Закона об охране окружающей природной среды). </a:t>
            </a:r>
          </a:p>
        </p:txBody>
      </p:sp>
    </p:spTree>
    <p:extLst>
      <p:ext uri="{BB962C8B-B14F-4D97-AF65-F5344CB8AC3E}">
        <p14:creationId xmlns:p14="http://schemas.microsoft.com/office/powerpoint/2010/main" val="248075143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b="1" dirty="0"/>
              <a:t>Землями энергетики </a:t>
            </a:r>
            <a:r>
              <a:rPr lang="ru-RU" sz="2400" dirty="0"/>
              <a:t>признаются земли, которые используются или предназначены для обеспечения деятельности организаций и (или) эксплуатации объектов энергетики и права на которые возникли у участников земельных отношений по основаниям, предусмотренным настоящим Кодексом, федеральными законами и законами субъектов Российской Федерации. </a:t>
            </a:r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/>
              <a:t>В целях обеспечения деятельности организаций и объектов энергетики могут предоставляться земельные участки для: </a:t>
            </a:r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/>
              <a:t>1) размещения гидроэлектростанций, атомных станций, ядерных установок, пунктов хранения ядерных материалов и радиоактивных веществ, хранилищ радиоактивных отходов, тепловых станций и других электростанций, обслуживающих их сооружений и объектов; </a:t>
            </a:r>
          </a:p>
          <a:p>
            <a:pPr marL="0" indent="446088" algn="just">
              <a:lnSpc>
                <a:spcPts val="2700"/>
              </a:lnSpc>
              <a:spcBef>
                <a:spcPts val="0"/>
              </a:spcBef>
              <a:buNone/>
            </a:pPr>
            <a:r>
              <a:rPr lang="ru-RU" sz="2400" dirty="0"/>
              <a:t>2) размещения объектов электросетевого хозяйства и иных определенных законодательством Российской Федерации об электроэнергетике объектов электроэнергетики. </a:t>
            </a:r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51561212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Для обеспечения безопасного и безаварийного функционирования, безопасной эксплуатации объектов электросетевого хозяйства и иных определенных законодательством Российской Федерации об электроэнергетике объектов электроэнергетики устанавливаются охранные зоны с особыми условиями использования земельных участков независимо от категории земель, в состав которых входят эти земельные участки. Порядок установления таких охранных зон и использования соответствующих земельных участков определяется Правительством Российской Федерации. </a:t>
            </a:r>
          </a:p>
          <a:p>
            <a:pPr marL="0" indent="446088" algn="just">
              <a:buNone/>
            </a:pPr>
            <a:r>
              <a:rPr lang="ru-RU" sz="2400" dirty="0" smtClean="0"/>
              <a:t>Правила </a:t>
            </a:r>
            <a:r>
              <a:rPr lang="ru-RU" sz="2400" dirty="0"/>
              <a:t>определения размеров земельных участков для размещения воздушных линий электропередачи и опор линий связи, обслуживающих электрические сети, устанавливаются Правительством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175784152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В соответствии со ст. 90 ЗК </a:t>
            </a:r>
            <a:r>
              <a:rPr lang="ru-RU" sz="2800" b="1" dirty="0"/>
              <a:t>землями транспорта </a:t>
            </a:r>
            <a:r>
              <a:rPr lang="ru-RU" sz="2800" dirty="0"/>
              <a:t>признаются земли, которые используются или предназначены для обеспечения деятельности организаций и (или) эксплуатации объектов автомобильного, морского, внутреннего водного, железнодорожного, воздушного и иных видов транспорта и права на которые возникли у участников земельных отношений по основаниям, предусмотренным настоящим Кодексом, федеральными законами и законами субъектов Российской Федерации. 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800" dirty="0"/>
              <a:t>Земли, используемые транспортными организациями, признаны ограниченными в обороте, поэтому они не могут находиться в частной собственности (п. п. 2, 5 ст. 27 Кодекса). </a:t>
            </a:r>
          </a:p>
        </p:txBody>
      </p:sp>
    </p:spTree>
    <p:extLst>
      <p:ext uri="{BB962C8B-B14F-4D97-AF65-F5344CB8AC3E}">
        <p14:creationId xmlns:p14="http://schemas.microsoft.com/office/powerpoint/2010/main" val="132721005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600" dirty="0"/>
              <a:t>В п. 1 ст. 90 названы основные виды транспорта (автомобильный, морской, внутренний водный, железнодорожный, воздушный). Данный перечень не является исчерпывающим. Кодекс предусматривает использование земель и иными видами транспорта. Например, существует и активно функционирует трубопроводный, </a:t>
            </a:r>
            <a:r>
              <a:rPr lang="ru-RU" sz="2600" dirty="0" err="1"/>
              <a:t>продуктопроводный</a:t>
            </a:r>
            <a:r>
              <a:rPr lang="ru-RU" sz="2600" dirty="0"/>
              <a:t>, гужевой и другие виды транспорта. </a:t>
            </a:r>
          </a:p>
          <a:p>
            <a:pPr marL="0" indent="446088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ru-RU" sz="2600" dirty="0"/>
              <a:t>Характеристика правового режима отдельных видов транспорта дана в Кодексе не всегда достаточно развернуто. Более полная характеристика земель, предоставленных отдельным видам транспорта, может быть дана только с привлечением предписаний иных федеральных законов, содержащих нормы о правовом режиме земель, используемых конкретными транспортными организациями. </a:t>
            </a:r>
          </a:p>
        </p:txBody>
      </p:sp>
    </p:spTree>
    <p:extLst>
      <p:ext uri="{BB962C8B-B14F-4D97-AF65-F5344CB8AC3E}">
        <p14:creationId xmlns:p14="http://schemas.microsoft.com/office/powerpoint/2010/main" val="2193848300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целях обеспечения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дорожной деятельности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могут предоставляться земельные участки для: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1) размещения автомобильных дорог;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размещения объектов дорожного сервиса, объектов, предназначенных для осуществления дорожной деятельности, стационарных постов органов внутренних дел;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3) установления полос отвода автомобильных дорог. </a:t>
            </a: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участки в границах полос отвода автомобильных дорог могут предоставляться в установленном настоящим Кодексом порядке гражданам и юридическим лицам для размещения объектов дорожного сервиса.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создания необходимых условий использования автомобильных дорог и их сохранности, обеспечения соблюдения требований безопасности дорожного движения и обеспечения безопасности граждан создаются придорожные полосы автомобильных дорог.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35710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В соответствии со ст. 91 ЗК </a:t>
            </a:r>
            <a:r>
              <a:rPr lang="ru-RU" sz="2800" b="1" dirty="0"/>
              <a:t>землями связи, радиовещания, телевидения, информатики </a:t>
            </a:r>
            <a:r>
              <a:rPr lang="ru-RU" sz="2800" dirty="0"/>
              <a:t>признаются земли, которые используются или предназначены для обеспечения деятельности организаций и (или) объектов связи, радиовещания, телевидения, информатики и права на которые возникли у участников земельных отношений по основаниям, предусмотренным настоящим Кодексом, федеральными законами и законами субъектов Российской Федерации. </a:t>
            </a:r>
          </a:p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В целях обеспечения связи (кроме космической связи), радиовещания, телевидения, информатики могут предоставляться земельные участки для размещения объектов соответствующих инфраструктур, включая: </a:t>
            </a:r>
          </a:p>
        </p:txBody>
      </p:sp>
    </p:spTree>
    <p:extLst>
      <p:ext uri="{BB962C8B-B14F-4D97-AF65-F5344CB8AC3E}">
        <p14:creationId xmlns:p14="http://schemas.microsoft.com/office/powerpoint/2010/main" val="1328344701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1) эксплуатационные предприятия связи, на балансе которых находятся радиорелейные, воздушные, кабельные линии связи и соответствующие полосы отчуждения; </a:t>
            </a:r>
          </a:p>
          <a:p>
            <a:pPr marL="0" indent="446088" algn="just">
              <a:buNone/>
            </a:pPr>
            <a:r>
              <a:rPr lang="ru-RU" sz="2400" dirty="0"/>
              <a:t>2) кабельные, радиорелейные и воздушные линии связи и линии радиофикации на трассах кабельных и воздушных линий связи и радиофикации и соответствующие охранные зоны линий связи; </a:t>
            </a:r>
          </a:p>
          <a:p>
            <a:pPr marL="0" indent="446088" algn="just">
              <a:buNone/>
            </a:pPr>
            <a:r>
              <a:rPr lang="ru-RU" sz="2400" dirty="0"/>
              <a:t>3) подземные кабельные и воздушные линии связи и радиофикации и соответствующие охранные зоны линий связи; </a:t>
            </a:r>
          </a:p>
          <a:p>
            <a:pPr marL="0" indent="446088" algn="just">
              <a:buNone/>
            </a:pPr>
            <a:r>
              <a:rPr lang="ru-RU" sz="2400" dirty="0"/>
              <a:t>4) наземные и подземные необслуживаемые усилительные пункты на кабельных линиях связи и соответствующие охранные зоны; </a:t>
            </a:r>
          </a:p>
          <a:p>
            <a:pPr marL="0" indent="446088" algn="just">
              <a:buNone/>
            </a:pPr>
            <a:r>
              <a:rPr lang="ru-RU" sz="2400" dirty="0"/>
              <a:t>5) наземные сооружения и инфраструктуру спутниковой связи. </a:t>
            </a:r>
          </a:p>
        </p:txBody>
      </p:sp>
    </p:spTree>
    <p:extLst>
      <p:ext uri="{BB962C8B-B14F-4D97-AF65-F5344CB8AC3E}">
        <p14:creationId xmlns:p14="http://schemas.microsoft.com/office/powerpoint/2010/main" val="2378034919"/>
      </p:ext>
    </p:extLst>
  </p:cSld>
  <p:clrMapOvr>
    <a:masterClrMapping/>
  </p:clrMapOvr>
  <p:transition spd="slow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В соответствии со ст. 83 ЗК </a:t>
            </a:r>
            <a:r>
              <a:rPr lang="ru-RU" sz="2400" b="1" dirty="0"/>
              <a:t>землями обороны и безопасности </a:t>
            </a:r>
            <a:r>
              <a:rPr lang="ru-RU" sz="2400" dirty="0"/>
              <a:t>признаются земли, которые используются или предназначены для обеспечения деятельности Вооруженных Сил Российской Федерации, других войск, воинских формирований и органов, организаций, предприятий, учреждений, осуществляющих функции по вооруженной защите целостности и неприкосновенности территории Российской Федерации, защите и охране Государственной границы Российской Федерации, информационной безопасности, другим видам безопасности в закрытых административно-территориальных образованиях, и права на которые возникли у участников земельных отношений по основаниям, предусмотренным настоящим Кодексом, федеральными законами. В целях обеспечения обороны могут предоставляться земельные участки для: </a:t>
            </a:r>
          </a:p>
        </p:txBody>
      </p:sp>
    </p:spTree>
    <p:extLst>
      <p:ext uri="{BB962C8B-B14F-4D97-AF65-F5344CB8AC3E}">
        <p14:creationId xmlns:p14="http://schemas.microsoft.com/office/powerpoint/2010/main" val="337497705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spcBef>
                <a:spcPts val="0"/>
              </a:spcBef>
              <a:buNone/>
            </a:pPr>
            <a:r>
              <a:rPr lang="ru-RU" sz="2800" dirty="0"/>
              <a:t>В целях обеспечения безопасности хранения вооружения и военной техники, другого военного имущества, защиты населения и объектов производственного, социально-бытового и иного назначения, а также охраны окружающей среды при возникновении чрезвычайных ситуаций техногенного и природного характера на прилегающих к арсеналам, базам и складам Вооруженных Сил Российской Федерации, других войск, воинских формирований и органов земельных участках могут устанавливаться запретные зоны. </a:t>
            </a:r>
          </a:p>
        </p:txBody>
      </p:sp>
    </p:spTree>
    <p:extLst>
      <p:ext uri="{BB962C8B-B14F-4D97-AF65-F5344CB8AC3E}">
        <p14:creationId xmlns:p14="http://schemas.microsoft.com/office/powerpoint/2010/main" val="31981125"/>
      </p:ext>
    </p:extLst>
  </p:cSld>
  <p:clrMapOvr>
    <a:masterClrMapping/>
  </p:clrMapOvr>
  <p:transition spd="slow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режим земель промышленности и иного специального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6701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/>
              <a:t>Земли, леса, воды и другие природные ресурсы, предоставленные Вооруженным Силам РФ, другим войскам, воинским формированиям и органам, находятся в федеральной собственности. Названные природные объекты, находящиеся в собственности субъектов Федерации, органов местного самоуправления, в частной собственности, могут быть изъяты для нужд Вооруженных Сил, других войск, воинских формирований и органов только в соответствии с законодательством Российской Федерации. </a:t>
            </a:r>
            <a:endParaRPr lang="ru-RU" sz="2400" dirty="0" smtClean="0"/>
          </a:p>
          <a:p>
            <a:pPr marL="0" indent="446088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ru-RU" sz="2400" dirty="0" smtClean="0"/>
              <a:t>Порядок </a:t>
            </a:r>
            <a:r>
              <a:rPr lang="ru-RU" sz="2400" dirty="0"/>
              <a:t>предоставления и использования земель, лесов, вод и других природных ресурсов для нужд Вооруженных Сил, других войск, воинских формирований и органов определяет Правительство РФ. Кроме того, для нужд обороны могут выделяться участки во временное (срочное) пользование, например для проведения временных военных учений. Эти земли используются на основании срочных договоров о землепользовании или договоров аренды земельных участков. </a:t>
            </a:r>
          </a:p>
        </p:txBody>
      </p:sp>
    </p:spTree>
    <p:extLst>
      <p:ext uri="{BB962C8B-B14F-4D97-AF65-F5344CB8AC3E}">
        <p14:creationId xmlns:p14="http://schemas.microsoft.com/office/powerpoint/2010/main" val="1810876253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48167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промышленности и иного специального назначения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Правовой режим земель промышленности и иного специального назначения 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промышленности и иного специального назначения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промышленности и иного специального 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800"/>
              </a:lnSpc>
            </a:pPr>
            <a:endParaRPr lang="ru-RU" sz="2800" dirty="0" smtClean="0"/>
          </a:p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Статья </a:t>
            </a:r>
            <a:r>
              <a:rPr lang="ru-RU" sz="2800" dirty="0"/>
              <a:t>87 Земельного кодекса РФ устанавливает, что землями промышленности, транспорта, связи, радиовещания, телевидения, информатики, землями для обеспечения космической деятельности, землями обороны, безопасности и землями иного специального назначения признаются земли, которые расположены за чертой поселений. </a:t>
            </a:r>
            <a:endParaRPr lang="ru-RU" sz="2800" dirty="0" smtClean="0"/>
          </a:p>
          <a:p>
            <a:pPr indent="446088" algn="just">
              <a:lnSpc>
                <a:spcPts val="2800"/>
              </a:lnSpc>
            </a:pPr>
            <a:r>
              <a:rPr lang="ru-RU" sz="2800" dirty="0" smtClean="0"/>
              <a:t>Эти </a:t>
            </a:r>
            <a:r>
              <a:rPr lang="ru-RU" sz="2800" dirty="0"/>
              <a:t>земли используются и предназначены для обеспечения деятельности организаций; эксплуатации объектов промышленности, энергетики, транспорта и иного специального назначения; осуществления других специальных задач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промышленности и иного специального 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/>
            <a:r>
              <a:rPr lang="ru-RU" sz="2400" dirty="0"/>
              <a:t>В состав земель промышленности и иного специального назначения могут включаться охранные, санитарно-защитные и иные зоны с особыми условиями использования. Эти зоны необходимы в целях безопасности населения и создания должных условий для эксплуатации объектов промышленности, энергетики, особо радиационно-опасных и ядерно-опасных объектов, пунктов хранения ядерных материалов и радиоактивных веществ, транспортных и иных объектов. </a:t>
            </a:r>
          </a:p>
          <a:p>
            <a:pPr indent="358775" algn="just"/>
            <a:r>
              <a:rPr lang="ru-RU" sz="2400" dirty="0"/>
              <a:t>Земельные участки, которые включены в состав таких зон, у собственников и других правообладателей земельных участков не изымаются, но в их границах может быть введен особый режим их использования, ограничивающий или запрещающий те виды деятельности, которые несовместимы с целями установленных зон.</a:t>
            </a:r>
          </a:p>
          <a:p>
            <a:pPr indent="446088" algn="just">
              <a:lnSpc>
                <a:spcPts val="28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447275753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промышленности и иного специального 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3000"/>
              </a:lnSpc>
            </a:pPr>
            <a:r>
              <a:rPr lang="ru-RU" sz="2800" dirty="0"/>
              <a:t>Земли промышленности и иного специального назначения, занятые федеральными энергетическими системами, объектами использования атомной энергии, федеральным транспортом, путями сообщения, объектами федеральной информатики и связи, объектами, обеспечивающими космическую деятельность, объектами обороны и безопасности, объектами оборонного производства, объектами, обеспечивающими статус и защиту Государственной границы Российской Федерации, другими объектами, отнесенными к ведению Российской Федерации, являются федеральной собственностью (п.4 ст.87 ЗК РФ</a:t>
            </a:r>
            <a:r>
              <a:rPr lang="ru-RU" sz="2800" dirty="0" smtClean="0"/>
              <a:t>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3593270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промышленности и иного специального  назначения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358775" algn="just">
              <a:lnSpc>
                <a:spcPts val="2800"/>
              </a:lnSpc>
            </a:pPr>
            <a:r>
              <a:rPr lang="ru-RU" sz="2400" dirty="0"/>
              <a:t>Порядок использования отдельных видов земель промышленности и иного специального назначения и установления в них зон с особыми условиями использования </a:t>
            </a:r>
            <a:r>
              <a:rPr lang="ru-RU" sz="2400" dirty="0" smtClean="0"/>
              <a:t>определяются:</a:t>
            </a:r>
          </a:p>
          <a:p>
            <a:pPr indent="358775" algn="just">
              <a:lnSpc>
                <a:spcPts val="2800"/>
              </a:lnSpc>
            </a:pPr>
            <a:r>
              <a:rPr lang="ru-RU" sz="2400" dirty="0" smtClean="0"/>
              <a:t> - Правительством </a:t>
            </a:r>
            <a:r>
              <a:rPr lang="ru-RU" sz="2400" dirty="0"/>
              <a:t>Российской Федерации для земель, находящихся в федеральной собственности</a:t>
            </a:r>
            <a:r>
              <a:rPr lang="ru-RU" sz="2400" dirty="0" smtClean="0"/>
              <a:t>;</a:t>
            </a:r>
          </a:p>
          <a:p>
            <a:pPr indent="358775" algn="just">
              <a:lnSpc>
                <a:spcPts val="2800"/>
              </a:lnSpc>
            </a:pPr>
            <a:r>
              <a:rPr lang="ru-RU" sz="2400" dirty="0" smtClean="0"/>
              <a:t>- </a:t>
            </a:r>
            <a:r>
              <a:rPr lang="ru-RU" sz="2400" dirty="0"/>
              <a:t>органами исполнительной власти субъектов Российской Федерации для земель, находящихся в собственности субъектов Российской Федерации</a:t>
            </a:r>
            <a:r>
              <a:rPr lang="ru-RU" sz="2400" dirty="0" smtClean="0"/>
              <a:t>;</a:t>
            </a:r>
          </a:p>
          <a:p>
            <a:pPr indent="358775" algn="just">
              <a:lnSpc>
                <a:spcPts val="2800"/>
              </a:lnSpc>
            </a:pPr>
            <a:r>
              <a:rPr lang="ru-RU" sz="2400" dirty="0" smtClean="0"/>
              <a:t>- </a:t>
            </a:r>
            <a:r>
              <a:rPr lang="ru-RU" sz="2400" dirty="0"/>
              <a:t>органами местного самоуправления применительно к землям, находящимся в муниципальной собственности.</a:t>
            </a:r>
          </a:p>
          <a:p>
            <a:pPr indent="358775" algn="just">
              <a:lnSpc>
                <a:spcPts val="2800"/>
              </a:lnSpc>
            </a:pPr>
            <a:r>
              <a:rPr lang="ru-RU" sz="2400" dirty="0"/>
              <a:t>Размеры земельных участков, предоставляемых для промышленных целей, определяются в соответствии с утвержденными в установленном порядке нормами или проектно-технической документацией</a:t>
            </a:r>
            <a:r>
              <a:rPr lang="ru-RU" sz="2400" dirty="0" smtClean="0"/>
              <a:t>.</a:t>
            </a:r>
          </a:p>
          <a:p>
            <a:pPr indent="358775" algn="just">
              <a:lnSpc>
                <a:spcPts val="2800"/>
              </a:lnSpc>
            </a:pPr>
            <a:endParaRPr lang="ru-RU" sz="2400" dirty="0"/>
          </a:p>
          <a:p>
            <a:pPr indent="358775" algn="just">
              <a:lnSpc>
                <a:spcPts val="2800"/>
              </a:lnSpc>
            </a:pPr>
            <a:endParaRPr lang="ru-RU" sz="2400" dirty="0" smtClean="0"/>
          </a:p>
          <a:p>
            <a:pPr indent="358775" algn="just">
              <a:lnSpc>
                <a:spcPts val="2800"/>
              </a:lnSpc>
            </a:pPr>
            <a:endParaRPr lang="ru-RU" sz="2400" dirty="0"/>
          </a:p>
          <a:p>
            <a:pPr indent="358775" algn="just">
              <a:lnSpc>
                <a:spcPts val="3000"/>
              </a:lnSpc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203492109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Правовой режим земель промышленности и иного специального назначения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2050</Words>
  <Application>Microsoft Office PowerPoint</Application>
  <PresentationFormat>Экран (4:3)</PresentationFormat>
  <Paragraphs>116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228</cp:revision>
  <dcterms:created xsi:type="dcterms:W3CDTF">2014-07-21T11:02:43Z</dcterms:created>
  <dcterms:modified xsi:type="dcterms:W3CDTF">2022-04-07T12:59:07Z</dcterms:modified>
</cp:coreProperties>
</file>