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9" r:id="rId2"/>
    <p:sldId id="269" r:id="rId3"/>
    <p:sldId id="273" r:id="rId4"/>
    <p:sldId id="271" r:id="rId5"/>
    <p:sldId id="274" r:id="rId6"/>
    <p:sldId id="445" r:id="rId7"/>
    <p:sldId id="446" r:id="rId8"/>
    <p:sldId id="447" r:id="rId9"/>
    <p:sldId id="448" r:id="rId10"/>
    <p:sldId id="449" r:id="rId11"/>
    <p:sldId id="450" r:id="rId12"/>
    <p:sldId id="451" r:id="rId13"/>
    <p:sldId id="452" r:id="rId14"/>
    <p:sldId id="453" r:id="rId15"/>
    <p:sldId id="393" r:id="rId16"/>
    <p:sldId id="410" r:id="rId17"/>
    <p:sldId id="454" r:id="rId18"/>
    <p:sldId id="455" r:id="rId19"/>
    <p:sldId id="457" r:id="rId20"/>
    <p:sldId id="456" r:id="rId21"/>
    <p:sldId id="440" r:id="rId22"/>
    <p:sldId id="439" r:id="rId23"/>
    <p:sldId id="458" r:id="rId24"/>
    <p:sldId id="459" r:id="rId25"/>
    <p:sldId id="460" r:id="rId26"/>
    <p:sldId id="461" r:id="rId27"/>
    <p:sldId id="463" r:id="rId28"/>
    <p:sldId id="462" r:id="rId29"/>
    <p:sldId id="464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01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974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609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58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15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851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17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20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823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27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99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134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7949" y="3208338"/>
            <a:ext cx="7920286" cy="2031325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5: «Управление земельными ресурсами»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Органы государственной власти по управлению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500"/>
              </a:lnSpc>
            </a:pPr>
            <a:r>
              <a:rPr lang="ru-RU" sz="2400" dirty="0"/>
              <a:t>К компетенции федеральных органов исполнительной власти по управлению земельным фондом относится: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установление основ федеральной политики в области регулирования земельных отношений; 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установление ограничений </a:t>
            </a:r>
            <a:r>
              <a:rPr lang="ru-RU" sz="2400" dirty="0" err="1"/>
              <a:t>оборотоспособности</a:t>
            </a:r>
            <a:r>
              <a:rPr lang="ru-RU" sz="2400" dirty="0"/>
              <a:t> земельных участков; 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государственное управление в области осуществления мониторинга земель, государственного земельного контроля и ведение государственного земельного кадастра;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установление порядка изъятия (выкупа) земель для государственных и муниципальных нужд;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изъятие (выкуп) земель для нужд Российской федерации;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разработка и реализация федеральных программ по использованию и охране земель;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иные полномочия, отнесенные к ведению Российской Федерации Конституцией РФ, Земельным кодексом РФ и другими федеральными законами. </a:t>
            </a:r>
          </a:p>
        </p:txBody>
      </p:sp>
    </p:spTree>
    <p:extLst>
      <p:ext uri="{BB962C8B-B14F-4D97-AF65-F5344CB8AC3E}">
        <p14:creationId xmlns:p14="http://schemas.microsoft.com/office/powerpoint/2010/main" val="3700564101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Органы государственной власти по управлению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/>
              <a:t>К компетенции органов исполнительной власти субъектов Российской Федерации в области управления использованием и охраной земель относятся:</a:t>
            </a:r>
          </a:p>
          <a:p>
            <a:pPr lvl="0" indent="446088" algn="just"/>
            <a:r>
              <a:rPr lang="ru-RU" sz="2400" dirty="0"/>
              <a:t>разработка и принятие нормативно-правовых актов в области регулирования земельных отношений в соответствии с федеральным законодательством;</a:t>
            </a:r>
          </a:p>
          <a:p>
            <a:pPr lvl="0" indent="446088" algn="just"/>
            <a:r>
              <a:rPr lang="ru-RU" sz="2400" dirty="0"/>
              <a:t>установление предельных норм предоставления земельных участков; </a:t>
            </a:r>
          </a:p>
          <a:p>
            <a:pPr lvl="0" indent="446088" algn="just"/>
            <a:r>
              <a:rPr lang="ru-RU" sz="2400" dirty="0"/>
              <a:t>определение порядка взимания платы за землю и установление региональной нормативной цены земли;</a:t>
            </a:r>
          </a:p>
          <a:p>
            <a:pPr lvl="0" indent="446088" algn="just"/>
            <a:r>
              <a:rPr lang="ru-RU" sz="2400" dirty="0"/>
              <a:t>установление льгот по налогам на землю;</a:t>
            </a:r>
          </a:p>
          <a:p>
            <a:pPr lvl="0" indent="446088" algn="just"/>
            <a:r>
              <a:rPr lang="ru-RU" sz="2400" dirty="0"/>
              <a:t>организация проведения работ по землеустройству, земельному кадастру, мониторингу и контролем за использованием и охраной земель и другие полномочия. </a:t>
            </a:r>
          </a:p>
          <a:p>
            <a:pPr indent="446088" algn="just">
              <a:lnSpc>
                <a:spcPts val="2500"/>
              </a:lnSpc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129257644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Органы государственной власти по управлению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500"/>
              </a:lnSpc>
            </a:pPr>
            <a:r>
              <a:rPr lang="ru-RU" sz="2400" dirty="0"/>
              <a:t>К компетенциям органов местного самоуправления отнесены: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предоставление земельных участков гражданам и юридическим лицам в собственность или пользование 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изъятие (выкуп) земельных участков для муниципальных нужд;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взимание платы на землю; 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установление предельных норм наделения граждан земельными участками в установленных законодательно случаях;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организация работ по землеустройству, земельному кадастру, мониторингу земель;</a:t>
            </a:r>
          </a:p>
          <a:p>
            <a:pPr lvl="0" indent="446088" algn="just">
              <a:lnSpc>
                <a:spcPts val="2500"/>
              </a:lnSpc>
            </a:pPr>
            <a:r>
              <a:rPr lang="ru-RU" sz="2400" dirty="0"/>
              <a:t>охрана права собственности на землю и права землепользования и другие. </a:t>
            </a:r>
          </a:p>
          <a:p>
            <a:pPr indent="446088" algn="just">
              <a:lnSpc>
                <a:spcPts val="2500"/>
              </a:lnSpc>
            </a:pPr>
            <a:r>
              <a:rPr lang="ru-RU" sz="2400" dirty="0"/>
              <a:t>Конкретные виды и объемы деятельности муниципальных органов по управлению земельным фондом устанавливаются законодательством субъектов Российской Федерации.</a:t>
            </a:r>
          </a:p>
          <a:p>
            <a:pPr indent="446088" algn="just"/>
            <a:endParaRPr lang="ru-RU" sz="2400" dirty="0" smtClean="0"/>
          </a:p>
          <a:p>
            <a:pPr indent="446088" algn="just"/>
            <a:endParaRPr lang="ru-RU" sz="2400" dirty="0"/>
          </a:p>
          <a:p>
            <a:pPr indent="446088" algn="just"/>
            <a:endParaRPr lang="ru-RU" sz="2400" dirty="0" smtClean="0"/>
          </a:p>
          <a:p>
            <a:pPr indent="446088" algn="just"/>
            <a:r>
              <a:rPr lang="ru-RU" sz="2400" dirty="0" smtClean="0"/>
              <a:t>К </a:t>
            </a:r>
            <a:r>
              <a:rPr lang="ru-RU" sz="2400" dirty="0"/>
              <a:t>компетенции органов исполнительной власти субъектов Российской Федерации в области управления использованием и охраной земель относятся:</a:t>
            </a:r>
          </a:p>
          <a:p>
            <a:pPr lvl="0" indent="446088" algn="just"/>
            <a:r>
              <a:rPr lang="ru-RU" sz="2400" dirty="0"/>
              <a:t>разработка и принятие нормативно-правовых актов в области регулирования земельных отношений в соответствии с федеральным законодательством;</a:t>
            </a:r>
          </a:p>
          <a:p>
            <a:pPr lvl="0" indent="446088" algn="just"/>
            <a:r>
              <a:rPr lang="ru-RU" sz="2400" dirty="0"/>
              <a:t>установление предельных норм предоставления земельных участков; </a:t>
            </a:r>
          </a:p>
          <a:p>
            <a:pPr lvl="0" indent="446088" algn="just"/>
            <a:r>
              <a:rPr lang="ru-RU" sz="2400" dirty="0"/>
              <a:t>определение порядка взимания платы за землю и установление региональной нормативной цены земли;</a:t>
            </a:r>
          </a:p>
          <a:p>
            <a:pPr lvl="0" indent="446088" algn="just"/>
            <a:r>
              <a:rPr lang="ru-RU" sz="2400" dirty="0"/>
              <a:t>установление льгот по налогам на землю;</a:t>
            </a:r>
          </a:p>
          <a:p>
            <a:pPr lvl="0" indent="446088" algn="just"/>
            <a:r>
              <a:rPr lang="ru-RU" sz="2400" dirty="0"/>
              <a:t>организация проведения работ по землеустройству, земельному кадастру, мониторингу и контролем за использованием и охраной земель и другие полномочия. </a:t>
            </a:r>
          </a:p>
          <a:p>
            <a:pPr indent="446088" algn="just">
              <a:lnSpc>
                <a:spcPts val="2500"/>
              </a:lnSpc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124662014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Органы государственной власти по управлению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800"/>
              </a:lnSpc>
            </a:pPr>
            <a:r>
              <a:rPr lang="ru-RU" sz="2800" dirty="0"/>
              <a:t>К функциональным органам специальной компетенции относятся: Федеральная служба государственной регистрации, кадастра и картографии (Министерство экономического развития РФ) ,Федеральная служба по гидрометеорологии и мониторингу окружающей среды (Министерство природных ресурсов и экологии РФ), Федеральная служба по ветеринарному и фитосанитарному надзору (Министерство сельского хозяйства РФ), Федеральная служба по надзору в сфере здравоохранения и социального развития (Министерство здравоохранения и социального развития РФ) и др. </a:t>
            </a:r>
          </a:p>
          <a:p>
            <a:pPr indent="446088" algn="just">
              <a:lnSpc>
                <a:spcPts val="2500"/>
              </a:lnSpc>
            </a:pPr>
            <a:endParaRPr lang="ru-RU" sz="2400" dirty="0" smtClean="0"/>
          </a:p>
          <a:p>
            <a:pPr indent="446088" algn="just">
              <a:lnSpc>
                <a:spcPts val="25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1530850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Органы государственной власти по управлению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800"/>
              </a:lnSpc>
            </a:pPr>
            <a:r>
              <a:rPr lang="ru-RU" sz="2800" dirty="0"/>
              <a:t>Центральным органом федеральной исполнительной власти специальной компетенции, осуществляющим ряд функций управления земельным фондом по отношению ко всему земельному фонду независимо от подчинения субъектов, является Федеральная служба государственной регистрации, кадастра и картографии и ее территориальные органы на местах.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/>
              <a:t>Отраслевыми (ведомственными) органами являются различные министерства и ведомства, в ведении которых находятся земли определенного целевого назначения, например, Министерство связи РФ, Министерство сельского хозяйства РФ, Министерство обороны РФ и др. </a:t>
            </a:r>
          </a:p>
          <a:p>
            <a:pPr indent="446088" algn="just">
              <a:lnSpc>
                <a:spcPts val="2800"/>
              </a:lnSpc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316214494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b="1" dirty="0" smtClean="0"/>
              <a:t>Понятие и содержание землеустройства</a:t>
            </a:r>
            <a:r>
              <a:rPr lang="ru-RU" sz="5400" dirty="0" smtClean="0"/>
              <a:t>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Понятие и содержание землеустройства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Правовое регулирование землеустройства осуществляется Федеральным законом от 18 июня 2001 г. «О землеустройстве»</a:t>
            </a:r>
          </a:p>
          <a:p>
            <a:pPr indent="446088" algn="just">
              <a:lnSpc>
                <a:spcPts val="2800"/>
              </a:lnSpc>
            </a:pPr>
            <a:r>
              <a:rPr lang="ru-RU" sz="2800" b="1" i="1" dirty="0"/>
              <a:t>Землеустройство</a:t>
            </a:r>
            <a:r>
              <a:rPr lang="ru-RU" sz="2800" dirty="0"/>
              <a:t> - это мероприятия по изучению состояния земель, планированию и организации их рационального использования и охраны, описанию местоположения и (или) установлению на местности границ объектов землеустройства, организации рационального использования гражданами и юридическими лицами земельных участков для осуществления сельскохозяйственного производства, а также по организации территорий,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18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Понятие и содержание землеустройства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 землеустройства: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определение границ объектов землеустройства;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изменение границ земельных участков;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перераспределение используемых гражданами и юридическими лицами земельных участков;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выявление нарушенных земель, а так же земель, подверженных водной и ветровой эрозии, подтоплению, заболачиванию, загрязнению отходами производства и потребления;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мероприятий по восстановлению и консервации земель, защите и рекультивации земель.    </a:t>
            </a:r>
          </a:p>
          <a:p>
            <a:pPr indent="446088" algn="just">
              <a:lnSpc>
                <a:spcPts val="2800"/>
              </a:lnSpc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47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Понятие и содержание землеустройства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400" i="1" dirty="0"/>
              <a:t>Объектами землеустройства</a:t>
            </a:r>
            <a:r>
              <a:rPr lang="ru-RU" sz="2400" dirty="0"/>
              <a:t> являются территории субъектов РФ, территории муниципальных образований, территории населенных пунктов, территориальные зоны, зоны с особыми условиями использования территории, а также части указанных территорий и зон. </a:t>
            </a:r>
          </a:p>
          <a:p>
            <a:pPr indent="446088" algn="just">
              <a:lnSpc>
                <a:spcPts val="2800"/>
              </a:lnSpc>
            </a:pPr>
            <a:r>
              <a:rPr lang="ru-RU" sz="2400" dirty="0"/>
              <a:t>Землеустройство проводится в обязательном порядке в случаях: изменения границ объектов землеустройства; выявления нарушенных земель, а также земель, подверженных водной и ветровой эрозии, селям, подтоплению, заболачиванию, вторичному засолению, иссушению, уплотнению, загрязнению отходами производства и потребления, </a:t>
            </a:r>
            <a:r>
              <a:rPr lang="ru-RU" sz="2400" dirty="0" smtClean="0"/>
              <a:t>радиоактивными </a:t>
            </a:r>
            <a:r>
              <a:rPr lang="ru-RU" sz="2400" dirty="0"/>
              <a:t>и химическими веществами, заражению и другим негативным воздействиям; </a:t>
            </a:r>
            <a:endParaRPr lang="ru-RU" sz="2400" dirty="0" smtClean="0"/>
          </a:p>
          <a:p>
            <a:pPr indent="446088" algn="just">
              <a:lnSpc>
                <a:spcPts val="2800"/>
              </a:lnSpc>
            </a:pPr>
            <a:endParaRPr lang="ru-RU" dirty="0"/>
          </a:p>
          <a:p>
            <a:pPr indent="446088" algn="just">
              <a:lnSpc>
                <a:spcPts val="2800"/>
              </a:lnSpc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80990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Понятие и содержание землеустройства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dirty="0"/>
              <a:t>Основаниями проведения землеустройства являются: решения федеральных органов государственной власти, органов государственной власти субъектов РФ и органов местного самоуправления о проведении землеустройства; договоры о проведении землеустройства; судебные решения. </a:t>
            </a:r>
            <a:r>
              <a:rPr lang="ru-RU" sz="2800" i="1" dirty="0"/>
              <a:t>Решения</a:t>
            </a:r>
            <a:r>
              <a:rPr lang="ru-RU" sz="2800" dirty="0"/>
              <a:t> федеральных органов власти о проведении землеустройства могут приниматься в публичных интересах, - например, в случае изменения границ двух и более субъектов РФ в порядке, определенном Конституцией РФ. </a:t>
            </a:r>
          </a:p>
          <a:p>
            <a:pPr indent="446088" algn="just">
              <a:lnSpc>
                <a:spcPts val="2800"/>
              </a:lnSpc>
            </a:pP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76455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Понятие и содержание землеустройства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dirty="0" smtClean="0"/>
              <a:t>Документы</a:t>
            </a:r>
            <a:r>
              <a:rPr lang="ru-RU" sz="2800" dirty="0"/>
              <a:t>, получаемые в результате проведения землеустройства, называются </a:t>
            </a:r>
            <a:r>
              <a:rPr lang="ru-RU" sz="2800" i="1" dirty="0"/>
              <a:t>землеустроительной документацией</a:t>
            </a:r>
            <a:r>
              <a:rPr lang="ru-RU" sz="2800" dirty="0"/>
              <a:t>. К видам землеустроительной документации относятся: генеральная схема землеустройства территории РФ, схема землеустройства территорий субъектов РФ, схема землеустройства муниципальных образований, схемы использования и охраны земель; карты (планы) объектов землеустройства; проекты внутрихозяйственного землеустройства; проекты улучшения сельскохозяйственных угодий, освоения новых земель, рекультивации нарушенных земель и т.д. </a:t>
            </a:r>
          </a:p>
        </p:txBody>
      </p:sp>
    </p:spTree>
    <p:extLst>
      <p:ext uri="{BB962C8B-B14F-4D97-AF65-F5344CB8AC3E}">
        <p14:creationId xmlns:p14="http://schemas.microsoft.com/office/powerpoint/2010/main" val="334216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Третий учебный </a:t>
            </a:r>
            <a:r>
              <a:rPr lang="ru-RU" sz="5400" b="1" dirty="0"/>
              <a:t>вопрос: </a:t>
            </a:r>
            <a:r>
              <a:rPr lang="ru-RU" sz="5400" dirty="0" smtClean="0"/>
              <a:t>Государственный кадастр недвижимости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80167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dirty="0"/>
              <a:t>В соответствии со ст. 1 Закона о государственном кадастре недвижимости государственный кадастр недвижимости является систематизированным сводом сведений об учтенном недвижимом имуществе, а также сведений о прохождении Государственной границы РФ, о границах между субъектами РФ, границах муниципальных образований, границах населенных пунктов, о территориальных зонах и зонах с особыми условиями использования территорий, а также иных предусмотренных законом сведений. Государственный кадастр недвижимости является федеральным государственным информационным ресурсом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422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dirty="0"/>
              <a:t> </a:t>
            </a:r>
            <a:r>
              <a:rPr lang="ru-RU" sz="2400" dirty="0"/>
              <a:t>Как следует из данного определения, сведения в государственный кадастр недвижимости как информационную систему поступают посредством проведения мероприятий по учету недвижимого имущества. Государственным кадастровым учетом недвижимого имущества признаются действия уполномоченного органа (</a:t>
            </a:r>
            <a:r>
              <a:rPr lang="ru-RU" sz="2400" dirty="0" err="1"/>
              <a:t>Росреестра</a:t>
            </a:r>
            <a:r>
              <a:rPr lang="ru-RU" sz="2400" dirty="0"/>
              <a:t>) по внесению в государственный кадастр недвижимости сведений о недвижимом имуществе, которые подтверждают существование такого недвижимого имущества с характеристиками, позволяющими определить такое недвижимое имущество в качестве индивидуально-определенной вещи, или подтверждают прекращение существования такого недвижимого имущества, а также иных предусмотренных законом сведений о недвижимом имуществе</a:t>
            </a:r>
            <a:endParaRPr lang="ru-RU" sz="2400" dirty="0" smtClean="0"/>
          </a:p>
          <a:p>
            <a:pPr indent="446088" algn="just">
              <a:lnSpc>
                <a:spcPts val="28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8735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252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400" dirty="0"/>
              <a:t>Таким образом, каждый объект недвижимости, сведения о котором внесены в государственный кадастр недвижимости, имеет не повторяющийся во времени и на территории РФ государственный учетный номер. </a:t>
            </a:r>
          </a:p>
          <a:p>
            <a:pPr indent="446088" algn="just"/>
            <a:r>
              <a:rPr lang="ru-RU" sz="2400" dirty="0"/>
              <a:t>В целях присвоения объектам недвижимости кадастровых номеров орган кадастрового учета осуществляет кадастровое деление территории РФ на кадастровые округа, кадастровые районы и кадастровые кварталы. При установлении или изменении единиц кадастрового деления территории РФ соответствующие сведения вносятся в государственный кадастр недвижимости на основании правовых актов органа кадастрового учета. </a:t>
            </a:r>
          </a:p>
          <a:p>
            <a:pPr indent="446088" algn="just">
              <a:lnSpc>
                <a:spcPts val="2800"/>
              </a:lnSpc>
            </a:pPr>
            <a:r>
              <a:rPr 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255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800" dirty="0"/>
              <a:t>Кадастровой деятельностью является выполнение </a:t>
            </a:r>
            <a:r>
              <a:rPr lang="ru-RU" sz="2800" dirty="0" err="1"/>
              <a:t>управомоченным</a:t>
            </a:r>
            <a:r>
              <a:rPr lang="ru-RU" sz="2800" dirty="0"/>
              <a:t> лицом (кадастровым инженером) в отношении недвижимого имущества работ, в результате которых обеспечивается подготовка документов, содержащих необходимые для осуществления кадастрового учета сведения о таком недвижимом имуществе. В соответствии с Законом о государственном кадастре недвижимости осуществляется кадастровый учет земельных участков, зданий, сооружений, помещений, объектов незавершенного строительства. </a:t>
            </a:r>
          </a:p>
          <a:p>
            <a:pPr indent="446088" algn="just"/>
            <a:endParaRPr lang="ru-RU" sz="2400" dirty="0" smtClean="0"/>
          </a:p>
          <a:p>
            <a:pPr indent="446088"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58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400" dirty="0"/>
              <a:t>В государственный кадастр недвижимости вносятся следующие сведения об уникальных характеристиках объекта недвижимости: вид объекта недвижимости (земельный участок, здание, сооружение, помещение, объект незавершенного строительства); кадастровый номер и дата внесения данного кадастрового номера в государственный кадастр недвижимости; описание местоположения границ объекта недвижимости, если объектом недвижимости является земельный участок; описание местоположения объекта недвижимости на земельном участке, если объектом недвижимости является здание, сооружение или объект незавершенного строительства; </a:t>
            </a:r>
            <a:endParaRPr lang="ru-RU" sz="2400" dirty="0" smtClean="0"/>
          </a:p>
          <a:p>
            <a:pPr indent="446088"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3358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кадастровый номер здания или сооружения, в которых расположено помещение, номер этажа, на котором расположено это помещение (при наличии этажности), описание местоположения этого помещения в пределах данного этажа, либо в пределах здания или сооружения, либо соответствующей части здания или сооружения, если объектом недвижимости является помещение; площадь, если объектом недвижимости является земельный участок, здание или помещение.</a:t>
            </a:r>
          </a:p>
          <a:p>
            <a:pPr indent="446088" algn="just"/>
            <a:r>
              <a:rPr lang="ru-RU" sz="2400" dirty="0"/>
              <a:t>Государственный кадастр недвижимости состоит из следующих разделов: реестр объектов недвижимости; кадастровые дела; кадастровые карты. </a:t>
            </a:r>
          </a:p>
          <a:p>
            <a:pPr indent="446088" algn="just"/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1729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800" dirty="0"/>
              <a:t>Реестр объектов недвижимости представляет собой документ, в котором содержатся записи об объектах недвижимости в текстовой форме путем описания внесенных в государственный кадастр недвижимости сведений о таких объектах. </a:t>
            </a:r>
          </a:p>
          <a:p>
            <a:pPr indent="446088" algn="just"/>
            <a:r>
              <a:rPr lang="ru-RU" sz="2800" dirty="0"/>
              <a:t>Кадастровые дела представляют собой совокупность скомплектованных и систематизированных документов, на основании которых внесены соответствующие сведения в государственный кадастр недвижимости. </a:t>
            </a:r>
          </a:p>
          <a:p>
            <a:pPr indent="446088" algn="just"/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405383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Государственный кадастр недвижимости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600" dirty="0"/>
              <a:t>Кадастровые карты представляют собой составленные на единой картографической основе тематические карты, на которых в графи- ческой и текстовой форме воспроизводятся кадастровые сведения о земельных участках, зданиях, сооружениях, об объектах незавершенного строительства, о прохождении Государственной границы РФ, о границах между субъектами РФ, границах муниципальных образований, границах населенных пунктов, о территориальных зонах, зонах с особыми условиями использования территорий, кадастровом делении территории РФ, а также указывается местоположение пунктов опорных межевых сетей. </a:t>
            </a:r>
            <a:endParaRPr lang="ru-RU" sz="2600" dirty="0" smtClean="0"/>
          </a:p>
          <a:p>
            <a:pPr indent="446088"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2620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управления земельными ресурсами.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Понятие и содержание землеустройства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Третий учебный вопрос: </a:t>
            </a:r>
            <a:r>
              <a:rPr lang="ru-RU" sz="4400" dirty="0" smtClean="0">
                <a:latin typeface="+mn-lt"/>
              </a:rPr>
              <a:t>Государственный кадастр недвижимости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управления земельными ресурсами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управления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Управление как способ организации систем есть стремление упорядочить что-либо. Управление также рассматривается как вид деятельности (функция), воздействующая на элементы системы для поддержания или достижения ее (системой) такого качественного состояния, которое определяется целями управления.</a:t>
            </a:r>
          </a:p>
          <a:p>
            <a:pPr indent="446088" algn="just"/>
            <a:r>
              <a:rPr lang="ru-RU" sz="2800" dirty="0"/>
              <a:t>Управление земельным фондом представляет собой распорядительную деятельность соответствующих государственных органов и органов местного самоуправления, направленную на обеспечение рационального использования и охраны единого земельного фонда страны</a:t>
            </a:r>
            <a:r>
              <a:rPr lang="ru-RU" sz="2800" dirty="0" smtClean="0"/>
              <a:t>.</a:t>
            </a:r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/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управления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Практически управление земельным фондом проявляется в виде регулирования земельных отношений посредством правовых норм и обеспечения соблюдения требований земельного законодательства путем осуществления систематического контроля за использованием и охраной земель и принятия необходимых мер воздействия на нарушителей земельного законодательства. Таким образом, функции государственного управления земельным фондом в данном случае являются и функциями государственного регулирования земельных отношений, т.е. они совпадают. 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024968382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Функции управления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 smtClean="0"/>
              <a:t>Деятельность </a:t>
            </a:r>
            <a:r>
              <a:rPr lang="ru-RU" sz="2800" dirty="0"/>
              <a:t>по управлению землями раскрывается через функции, каждая из которых представляет собой обособленный вид деятельности, имеющий свою непосредственную цель, порядок осуществления.</a:t>
            </a:r>
          </a:p>
          <a:p>
            <a:pPr indent="446088" algn="just"/>
            <a:r>
              <a:rPr lang="ru-RU" sz="2800" dirty="0"/>
              <a:t>Основными функциями государственного управления земельным фондом являются: ведение государственного земельного кадастра и учета земель, планирование использования и охраны земель, предоставление и изъятие земель, землеустройство, проведение государственного контроля за использованием и охраной земель, разрешение земельных споров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40696150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Органы государственной власти по управлению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Общее государственное управление земельным фондом осуществляют представительные и исполнительные органы власти, наделенные соответствующими властными полномочиями по организации и обеспечению рационального использования и охраны земель.</a:t>
            </a:r>
          </a:p>
          <a:p>
            <a:pPr indent="446088" algn="just"/>
            <a:r>
              <a:rPr lang="ru-RU" sz="2800" dirty="0"/>
              <a:t>Представительные органы государственной </a:t>
            </a:r>
            <a:r>
              <a:rPr lang="ru-RU" sz="2800" dirty="0" smtClean="0"/>
              <a:t>власти</a:t>
            </a:r>
            <a:r>
              <a:rPr lang="ru-RU" sz="2800" dirty="0"/>
              <a:t>: </a:t>
            </a:r>
            <a:r>
              <a:rPr lang="ru-RU" sz="2800" dirty="0" smtClean="0"/>
              <a:t>Совет </a:t>
            </a:r>
            <a:r>
              <a:rPr lang="ru-RU" sz="2800" dirty="0"/>
              <a:t>Федерации и Государственная Дума РФ, а также соответствующие органы субъектов РФ.</a:t>
            </a:r>
          </a:p>
          <a:p>
            <a:pPr indent="446088" algn="just"/>
            <a:r>
              <a:rPr lang="ru-RU" sz="2800" dirty="0"/>
              <a:t>Органы исполнительной власти, как субъекты управления земельным фондом, подразделяются на 2 вида: органы общей и специальной компетенции</a:t>
            </a:r>
            <a:r>
              <a:rPr lang="ru-RU" dirty="0" smtClean="0"/>
              <a:t>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299392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Органы государственной власти по управлению земельными ресурсами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К органам общей компетенции относятся: Правительство РФ и соответствующие органы государственной власти субъектов РФ, а также органы местного самоуправления городские, районные, поселковые и сельские администрации.</a:t>
            </a:r>
          </a:p>
          <a:p>
            <a:pPr indent="446088" algn="just"/>
            <a:r>
              <a:rPr lang="ru-RU" sz="2800" dirty="0"/>
              <a:t>Каждый из них в пределах своей компетенции осуществляет функции по управлению земельным фондом на всей территории данного административно территориального образования независимо от того, в чьей собственности, пользовании или ведомственном управлении находится земля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09422969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2113</Words>
  <Application>Microsoft Office PowerPoint</Application>
  <PresentationFormat>Экран (4:3)</PresentationFormat>
  <Paragraphs>175</Paragraphs>
  <Slides>29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165</cp:revision>
  <dcterms:created xsi:type="dcterms:W3CDTF">2014-07-21T11:02:43Z</dcterms:created>
  <dcterms:modified xsi:type="dcterms:W3CDTF">2022-03-30T00:29:25Z</dcterms:modified>
</cp:coreProperties>
</file>