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56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12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2180-658F-1549-917C-E3834F0444E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avigate_footer_powerpoint_B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5"/>
            <a:ext cx="9169400" cy="592955"/>
          </a:xfrm>
          <a:prstGeom prst="rect">
            <a:avLst/>
          </a:prstGeom>
        </p:spPr>
      </p:pic>
      <p:pic>
        <p:nvPicPr>
          <p:cNvPr id="8" name="Picture 7" descr="Navigate_circle_powerpoint_B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467202"/>
            <a:ext cx="390223" cy="80292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simple and present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the </a:t>
            </a:r>
            <a:r>
              <a:rPr lang="en-US" sz="1800" b="1" dirty="0"/>
              <a:t>present simple </a:t>
            </a:r>
            <a:r>
              <a:rPr lang="en-US" sz="1800" dirty="0"/>
              <a:t>to talk about routines and things that are </a:t>
            </a:r>
            <a:r>
              <a:rPr lang="en-US" sz="1800" b="1" dirty="0"/>
              <a:t>always true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We change the order of the </a:t>
            </a:r>
            <a:r>
              <a:rPr lang="en-US" sz="1800" b="1" dirty="0"/>
              <a:t>subject</a:t>
            </a:r>
            <a:r>
              <a:rPr lang="en-US" sz="1800" dirty="0"/>
              <a:t> and </a:t>
            </a:r>
            <a:r>
              <a:rPr lang="en-US" sz="1800" b="1" dirty="0"/>
              <a:t>auxiliary verb </a:t>
            </a:r>
            <a:r>
              <a:rPr lang="en-US" sz="1800" dirty="0"/>
              <a:t>in questions.</a:t>
            </a:r>
            <a:endParaRPr lang="en-US" sz="1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465418"/>
              </p:ext>
            </p:extLst>
          </p:nvPr>
        </p:nvGraphicFramePr>
        <p:xfrm>
          <a:off x="756208" y="2245147"/>
          <a:ext cx="7433476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4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2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Auxiliary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</a:t>
                      </a:r>
                      <a:r>
                        <a:rPr lang="en-GB" baseline="0" dirty="0"/>
                        <a:t> verb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speaks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English.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get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at 7 a.m. on weekdays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They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do</a:t>
                      </a:r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n’t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like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fried food.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does</a:t>
                      </a:r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n’t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at the weekend.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992510"/>
              </p:ext>
            </p:extLst>
          </p:nvPr>
        </p:nvGraphicFramePr>
        <p:xfrm>
          <a:off x="756208" y="4804177"/>
          <a:ext cx="7433476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7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3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47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Auxiliary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</a:t>
                      </a:r>
                      <a:r>
                        <a:rPr lang="en-GB" baseline="0" dirty="0"/>
                        <a:t> verb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prefer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coffee or tea?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they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live?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Present simple and present continuous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 the </a:t>
            </a:r>
            <a:r>
              <a:rPr lang="en-US" sz="1800" b="1" dirty="0"/>
              <a:t>present continuous </a:t>
            </a:r>
            <a:r>
              <a:rPr lang="en-US" sz="1800" dirty="0"/>
              <a:t>to talk about things that are happening </a:t>
            </a:r>
            <a:r>
              <a:rPr lang="en-US" sz="1800" b="1" dirty="0"/>
              <a:t>now</a:t>
            </a:r>
            <a:r>
              <a:rPr lang="en-US" sz="1800" dirty="0"/>
              <a:t>, or </a:t>
            </a:r>
            <a:r>
              <a:rPr lang="en-US" sz="1800" b="1" dirty="0"/>
              <a:t>around now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change the order of the </a:t>
            </a:r>
            <a:r>
              <a:rPr lang="en-US" sz="1800" b="1" dirty="0"/>
              <a:t>subject</a:t>
            </a:r>
            <a:r>
              <a:rPr lang="en-US" sz="1800" dirty="0"/>
              <a:t> and </a:t>
            </a:r>
            <a:r>
              <a:rPr lang="en-US" sz="1800" b="1" dirty="0"/>
              <a:t>auxiliary verb </a:t>
            </a:r>
            <a:r>
              <a:rPr lang="en-US" sz="1800" dirty="0"/>
              <a:t>in questions.</a:t>
            </a: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1.1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948464"/>
              </p:ext>
            </p:extLst>
          </p:nvPr>
        </p:nvGraphicFramePr>
        <p:xfrm>
          <a:off x="756208" y="2306792"/>
          <a:ext cx="7433476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4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2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Auxiliary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</a:t>
                      </a:r>
                      <a:r>
                        <a:rPr lang="en-GB" baseline="0" dirty="0"/>
                        <a:t> verb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speaking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on the phone now.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They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getting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married today.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am 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doing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anything at the moment.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are</a:t>
                      </a:r>
                      <a:r>
                        <a:rPr lang="en-GB" dirty="0">
                          <a:solidFill>
                            <a:srgbClr val="000000"/>
                          </a:solidFill>
                        </a:rPr>
                        <a:t>n’t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out today.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495510"/>
              </p:ext>
            </p:extLst>
          </p:nvPr>
        </p:nvGraphicFramePr>
        <p:xfrm>
          <a:off x="756208" y="4717874"/>
          <a:ext cx="7433476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7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3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47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Auxiliary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</a:t>
                      </a:r>
                      <a:r>
                        <a:rPr lang="en-GB" baseline="0" dirty="0"/>
                        <a:t> verb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staying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 a</a:t>
                      </a:r>
                      <a:r>
                        <a:rPr lang="en-GB" baseline="0" dirty="0"/>
                        <a:t> hotel?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eating?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80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simple and present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do </a:t>
            </a:r>
            <a:r>
              <a:rPr lang="en-US" sz="1800" b="1" dirty="0"/>
              <a:t>not</a:t>
            </a:r>
            <a:r>
              <a:rPr lang="en-US" sz="1800" dirty="0"/>
              <a:t> usually use the present continuous with </a:t>
            </a:r>
            <a:r>
              <a:rPr lang="en-US" sz="1800" b="1" dirty="0" err="1"/>
              <a:t>stative</a:t>
            </a:r>
            <a:r>
              <a:rPr lang="en-US" sz="1800" dirty="0"/>
              <a:t> verbs. </a:t>
            </a:r>
            <a:r>
              <a:rPr lang="en-US" sz="1800" b="1" dirty="0" err="1"/>
              <a:t>Stative</a:t>
            </a:r>
            <a:r>
              <a:rPr lang="en-US" sz="1800" dirty="0"/>
              <a:t> verbs describe: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Feelings, e.g. </a:t>
            </a:r>
            <a:r>
              <a:rPr lang="en-US" sz="1800" dirty="0">
                <a:solidFill>
                  <a:srgbClr val="C00000"/>
                </a:solidFill>
              </a:rPr>
              <a:t>like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>
                <a:solidFill>
                  <a:srgbClr val="C00000"/>
                </a:solidFill>
              </a:rPr>
              <a:t>love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hate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feel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	2 Desires, e.g. </a:t>
            </a:r>
            <a:r>
              <a:rPr lang="en-US" sz="1800" dirty="0">
                <a:solidFill>
                  <a:srgbClr val="C00000"/>
                </a:solidFill>
              </a:rPr>
              <a:t>prefer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want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need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	3 Thoughts, e.g. </a:t>
            </a:r>
            <a:r>
              <a:rPr lang="en-US" sz="1800" dirty="0">
                <a:solidFill>
                  <a:srgbClr val="C00000"/>
                </a:solidFill>
              </a:rPr>
              <a:t>understand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know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believe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>
                <a:solidFill>
                  <a:srgbClr val="C00000"/>
                </a:solidFill>
              </a:rPr>
              <a:t>remember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forget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agree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realize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	4 States, e.g. </a:t>
            </a:r>
            <a:r>
              <a:rPr lang="en-US" sz="1800" dirty="0">
                <a:solidFill>
                  <a:srgbClr val="C00000"/>
                </a:solidFill>
              </a:rPr>
              <a:t>exist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cost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seem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be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mean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belong</a:t>
            </a:r>
            <a:r>
              <a:rPr lang="en-US" sz="1800" dirty="0">
                <a:solidFill>
                  <a:srgbClr val="000000"/>
                </a:solidFill>
              </a:rPr>
              <a:t>,</a:t>
            </a:r>
            <a:r>
              <a:rPr lang="en-US" sz="1800" dirty="0">
                <a:solidFill>
                  <a:srgbClr val="C00000"/>
                </a:solidFill>
              </a:rPr>
              <a:t> own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Here are some examples of </a:t>
            </a:r>
            <a:r>
              <a:rPr lang="en-US" sz="1800" b="1" dirty="0" err="1"/>
              <a:t>stative</a:t>
            </a:r>
            <a:r>
              <a:rPr lang="en-US" sz="1800" dirty="0"/>
              <a:t> verbs in the </a:t>
            </a:r>
            <a:r>
              <a:rPr lang="en-US" sz="1800" b="1" dirty="0"/>
              <a:t>present simple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He </a:t>
            </a:r>
            <a:r>
              <a:rPr lang="en-US" sz="1800" dirty="0">
                <a:solidFill>
                  <a:srgbClr val="C00000"/>
                </a:solidFill>
              </a:rPr>
              <a:t>loves </a:t>
            </a:r>
            <a:r>
              <a:rPr lang="en-US" sz="1800" dirty="0"/>
              <a:t>this chocolate. </a:t>
            </a:r>
            <a:r>
              <a:rPr lang="en-US" sz="1800" strike="sngStrike" dirty="0"/>
              <a:t>He </a:t>
            </a:r>
            <a:r>
              <a:rPr lang="en-US" sz="1800" b="1" strike="sngStrike" dirty="0"/>
              <a:t>is loving </a:t>
            </a:r>
            <a:r>
              <a:rPr lang="en-US" sz="1800" strike="sngStrike" dirty="0"/>
              <a:t>this chocolate.</a:t>
            </a:r>
          </a:p>
          <a:p>
            <a:pPr marL="0" indent="0">
              <a:buNone/>
            </a:pPr>
            <a:r>
              <a:rPr lang="en-US" sz="1800" dirty="0"/>
              <a:t>	2 </a:t>
            </a:r>
            <a:r>
              <a:rPr lang="en-US" sz="1800" dirty="0">
                <a:solidFill>
                  <a:srgbClr val="C00000"/>
                </a:solidFill>
              </a:rPr>
              <a:t>Do</a:t>
            </a:r>
            <a:r>
              <a:rPr lang="en-US" sz="1800" dirty="0"/>
              <a:t> they </a:t>
            </a:r>
            <a:r>
              <a:rPr lang="en-US" sz="1800" dirty="0">
                <a:solidFill>
                  <a:srgbClr val="C00000"/>
                </a:solidFill>
              </a:rPr>
              <a:t>cost </a:t>
            </a:r>
            <a:r>
              <a:rPr lang="en-US" sz="1800" dirty="0"/>
              <a:t>too much? </a:t>
            </a:r>
            <a:r>
              <a:rPr lang="en-US" sz="1800" b="1" strike="sngStrike" dirty="0"/>
              <a:t>Are</a:t>
            </a:r>
            <a:r>
              <a:rPr lang="en-US" sz="1800" strike="sngStrike" dirty="0"/>
              <a:t> they</a:t>
            </a:r>
            <a:r>
              <a:rPr lang="en-US" sz="1800" b="1" strike="sngStrike" dirty="0"/>
              <a:t> costing </a:t>
            </a:r>
            <a:r>
              <a:rPr lang="en-US" sz="1800" strike="sngStrike" dirty="0"/>
              <a:t>too much?</a:t>
            </a:r>
          </a:p>
          <a:p>
            <a:pPr marL="0" indent="0">
              <a:buNone/>
            </a:pPr>
            <a:r>
              <a:rPr lang="en-US" sz="1800" dirty="0"/>
              <a:t>	3 We </a:t>
            </a:r>
            <a:r>
              <a:rPr lang="en-US" sz="1800" dirty="0">
                <a:solidFill>
                  <a:srgbClr val="C00000"/>
                </a:solidFill>
              </a:rPr>
              <a:t>don’t believe </a:t>
            </a:r>
            <a:r>
              <a:rPr lang="en-US" sz="1800" dirty="0"/>
              <a:t>you. </a:t>
            </a:r>
            <a:r>
              <a:rPr lang="en-US" sz="1800" strike="sngStrike" dirty="0"/>
              <a:t>We </a:t>
            </a:r>
            <a:r>
              <a:rPr lang="en-US" sz="1800" b="1" strike="sngStrike" dirty="0"/>
              <a:t>aren’t believing </a:t>
            </a:r>
            <a:r>
              <a:rPr lang="en-US" sz="1800" strike="sngStrike" dirty="0"/>
              <a:t>you.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1.1</a:t>
            </a:r>
          </a:p>
        </p:txBody>
      </p:sp>
    </p:spTree>
    <p:extLst>
      <p:ext uri="{BB962C8B-B14F-4D97-AF65-F5344CB8AC3E}">
        <p14:creationId xmlns:p14="http://schemas.microsoft.com/office/powerpoint/2010/main" val="117278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88140" y="251012"/>
            <a:ext cx="7198659" cy="1173978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Present simple and present continuous: Practice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Complete these sentences with the </a:t>
            </a:r>
            <a:r>
              <a:rPr lang="en-US" sz="1800" b="1" dirty="0"/>
              <a:t>present simple </a:t>
            </a:r>
            <a:r>
              <a:rPr lang="en-US" sz="1800" dirty="0"/>
              <a:t>or </a:t>
            </a:r>
            <a:r>
              <a:rPr lang="en-US" sz="1800" b="1" dirty="0"/>
              <a:t>present continuous </a:t>
            </a:r>
            <a:r>
              <a:rPr lang="en-US" sz="1800" dirty="0"/>
              <a:t>form</a:t>
            </a:r>
            <a:r>
              <a:rPr lang="en-US" sz="1800" b="1" dirty="0"/>
              <a:t> </a:t>
            </a:r>
            <a:r>
              <a:rPr lang="en-US" sz="1800" dirty="0"/>
              <a:t>of the verbs in brackets. Why is that tense used?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Be careful! He ____________ a hot cup of tea! (carry)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She often __________on her mobile in the car. (talk)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3 Can you call back later? I’m afraid she __________ on her mobile now. (talk)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4 They __________ three bikes and a car. (own)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5 We _____________up late tonight; we’ve got to get the early train. (not stay)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6 I _______________how it works. Can you show me again? (not remember)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39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2.1</a:t>
            </a:r>
          </a:p>
        </p:txBody>
      </p:sp>
    </p:spTree>
    <p:extLst>
      <p:ext uri="{BB962C8B-B14F-4D97-AF65-F5344CB8AC3E}">
        <p14:creationId xmlns:p14="http://schemas.microsoft.com/office/powerpoint/2010/main" val="344149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464</Words>
  <Application>Microsoft Office PowerPoint</Application>
  <PresentationFormat>Экран (4:3)</PresentationFormat>
  <Paragraphs>118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 simple and present continuous</vt:lpstr>
      <vt:lpstr>Present simple and present continuous</vt:lpstr>
      <vt:lpstr>Present simple and present continuous</vt:lpstr>
      <vt:lpstr>Present simple and present continuous: Practice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45</cp:revision>
  <dcterms:created xsi:type="dcterms:W3CDTF">2014-11-25T17:00:01Z</dcterms:created>
  <dcterms:modified xsi:type="dcterms:W3CDTF">2022-12-21T16:33:07Z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-430091205</vt:i4>
  </property>
  <property fmtid="{D5CDD505-2E9C-101B-9397-08002B2CF9AE}" pid="3" name="_NewReviewCycle">
    <vt:lpwstr/>
  </property>
  <property fmtid="{D5CDD505-2E9C-101B-9397-08002B2CF9AE}" pid="4" name="_EmailSubject">
    <vt:lpwstr>B1 iTools GPP</vt:lpwstr>
  </property>
  <property fmtid="{D5CDD505-2E9C-101B-9397-08002B2CF9AE}" pid="5" name="_AuthorEmail">
    <vt:lpwstr>sarah.finch@oup.com</vt:lpwstr>
  </property>
  <property fmtid="{D5CDD505-2E9C-101B-9397-08002B2CF9AE}" pid="6" name="_AuthorEmailDisplayName">
    <vt:lpwstr>FINCH, Sarah</vt:lpwstr>
  </property>
  <property fmtid="{D5CDD505-2E9C-101B-9397-08002B2CF9AE}" pid="7" name="_PreviousAdHocReviewCycleID">
    <vt:i4>-1258125723</vt:i4>
  </property>
</Properties>
</file>