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7"/>
  </p:notesMasterIdLst>
  <p:sldIdLst>
    <p:sldId id="256" r:id="rId2"/>
    <p:sldId id="265" r:id="rId3"/>
    <p:sldId id="266" r:id="rId4"/>
    <p:sldId id="267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107" d="100"/>
          <a:sy n="107" d="100"/>
        </p:scale>
        <p:origin x="9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2180-658F-1549-917C-E3834F0444EF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2180-658F-1549-917C-E3834F0444EF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avigate_footer_powerpoint_B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4735"/>
            <a:ext cx="9169400" cy="592955"/>
          </a:xfrm>
          <a:prstGeom prst="rect">
            <a:avLst/>
          </a:prstGeom>
        </p:spPr>
      </p:pic>
      <p:pic>
        <p:nvPicPr>
          <p:cNvPr id="8" name="Picture 7" descr="Navigate_circle_powerpoint_B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467202"/>
            <a:ext cx="390223" cy="80292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Making comparisons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use </a:t>
            </a:r>
            <a:r>
              <a:rPr lang="en-US" sz="1800" b="1" dirty="0"/>
              <a:t>comparative adjectives</a:t>
            </a:r>
            <a:r>
              <a:rPr lang="en-US" sz="1800" dirty="0"/>
              <a:t> + </a:t>
            </a:r>
            <a:r>
              <a:rPr lang="en-US" sz="1800" i="1" dirty="0"/>
              <a:t>than</a:t>
            </a:r>
            <a:r>
              <a:rPr lang="en-US" sz="1800" dirty="0"/>
              <a:t> to compare people and things with other people and things.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This classroom is </a:t>
            </a:r>
            <a:r>
              <a:rPr lang="en-US" sz="1800" dirty="0">
                <a:solidFill>
                  <a:srgbClr val="C00000"/>
                </a:solidFill>
              </a:rPr>
              <a:t>quieter than </a:t>
            </a:r>
            <a:r>
              <a:rPr lang="en-US" sz="1800" dirty="0"/>
              <a:t>the one near reception.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The weather is </a:t>
            </a:r>
            <a:r>
              <a:rPr lang="en-US" sz="1800" dirty="0">
                <a:solidFill>
                  <a:srgbClr val="C00000"/>
                </a:solidFill>
              </a:rPr>
              <a:t>nicer </a:t>
            </a:r>
            <a:r>
              <a:rPr lang="en-US" sz="1800" dirty="0"/>
              <a:t>today </a:t>
            </a:r>
            <a:r>
              <a:rPr lang="en-US" sz="1800" dirty="0">
                <a:solidFill>
                  <a:srgbClr val="C00000"/>
                </a:solidFill>
              </a:rPr>
              <a:t>than</a:t>
            </a:r>
            <a:r>
              <a:rPr lang="en-US" sz="1800" dirty="0"/>
              <a:t> yesterday.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</a:t>
            </a:r>
            <a:r>
              <a:rPr lang="en-US" sz="1800" dirty="0"/>
              <a:t> We use </a:t>
            </a:r>
            <a:r>
              <a:rPr lang="en-US" sz="1800" i="1" dirty="0"/>
              <a:t>the </a:t>
            </a:r>
            <a:r>
              <a:rPr lang="en-US" sz="1800" dirty="0"/>
              <a:t>+</a:t>
            </a:r>
            <a:r>
              <a:rPr lang="en-US" sz="1800" i="1" dirty="0"/>
              <a:t> </a:t>
            </a:r>
            <a:r>
              <a:rPr lang="en-US" sz="1800" b="1" dirty="0"/>
              <a:t>superlative adjectives</a:t>
            </a:r>
            <a:r>
              <a:rPr lang="en-US" sz="1800" dirty="0"/>
              <a:t> to compare people and things with a whole group.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This is </a:t>
            </a:r>
            <a:r>
              <a:rPr lang="en-US" sz="1800" dirty="0">
                <a:solidFill>
                  <a:srgbClr val="C00000"/>
                </a:solidFill>
              </a:rPr>
              <a:t>the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C00000"/>
                </a:solidFill>
              </a:rPr>
              <a:t>quietest</a:t>
            </a:r>
            <a:r>
              <a:rPr lang="en-US" sz="1800" dirty="0"/>
              <a:t> classroom in the whole school.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This is </a:t>
            </a:r>
            <a:r>
              <a:rPr lang="en-US" sz="1800" dirty="0">
                <a:solidFill>
                  <a:srgbClr val="C00000"/>
                </a:solidFill>
              </a:rPr>
              <a:t>the nicest</a:t>
            </a:r>
            <a:r>
              <a:rPr lang="en-US" sz="1800" dirty="0"/>
              <a:t> day so far this year.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3</a:t>
            </a:r>
            <a:r>
              <a:rPr lang="en-US" sz="1800" dirty="0"/>
              <a:t> We use </a:t>
            </a:r>
            <a:r>
              <a:rPr lang="en-US" sz="1800" i="1" dirty="0"/>
              <a:t>than</a:t>
            </a:r>
            <a:r>
              <a:rPr lang="en-US" sz="1800" dirty="0"/>
              <a:t>, not </a:t>
            </a:r>
            <a:r>
              <a:rPr lang="en-US" sz="1800" i="1" dirty="0"/>
              <a:t>that</a:t>
            </a:r>
            <a:r>
              <a:rPr lang="en-US" sz="1800" dirty="0"/>
              <a:t>, to compare. We use an </a:t>
            </a:r>
            <a:r>
              <a:rPr lang="en-US" sz="1800" b="1" dirty="0"/>
              <a:t>object pronoun </a:t>
            </a:r>
            <a:r>
              <a:rPr lang="en-US" sz="1800" dirty="0"/>
              <a:t>after </a:t>
            </a:r>
            <a:r>
              <a:rPr lang="en-US" sz="1800" i="1" dirty="0"/>
              <a:t>than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She is taller </a:t>
            </a:r>
            <a:r>
              <a:rPr lang="en-US" sz="1800" dirty="0">
                <a:solidFill>
                  <a:srgbClr val="C00000"/>
                </a:solidFill>
              </a:rPr>
              <a:t>than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C00000"/>
                </a:solidFill>
              </a:rPr>
              <a:t>him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</a:p>
        </p:txBody>
      </p: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Making comparisons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Look at the </a:t>
            </a:r>
            <a:r>
              <a:rPr lang="en-US" sz="1800" b="1" dirty="0"/>
              <a:t>spelling rules </a:t>
            </a:r>
            <a:r>
              <a:rPr lang="en-US" sz="1800" dirty="0"/>
              <a:t>for forming the </a:t>
            </a:r>
            <a:r>
              <a:rPr lang="en-US" sz="1800" b="1" dirty="0"/>
              <a:t>comparative</a:t>
            </a:r>
            <a:r>
              <a:rPr lang="en-US" sz="1800" dirty="0"/>
              <a:t> and </a:t>
            </a:r>
            <a:r>
              <a:rPr lang="en-US" sz="1800" b="1" dirty="0"/>
              <a:t>superlative</a:t>
            </a:r>
            <a:r>
              <a:rPr lang="en-US" sz="1800" dirty="0"/>
              <a:t>. Most </a:t>
            </a:r>
            <a:r>
              <a:rPr lang="en-US" sz="1800" b="1" dirty="0"/>
              <a:t>one-syllable </a:t>
            </a:r>
            <a:r>
              <a:rPr lang="en-US" sz="1800" dirty="0"/>
              <a:t>adjectives form the comparative with -</a:t>
            </a:r>
            <a:r>
              <a:rPr lang="en-US" sz="1800" i="1" dirty="0" err="1"/>
              <a:t>er</a:t>
            </a:r>
            <a:r>
              <a:rPr lang="en-US" sz="1800" dirty="0"/>
              <a:t>, and the </a:t>
            </a:r>
            <a:r>
              <a:rPr lang="en-US" sz="1800" b="1" dirty="0"/>
              <a:t>superlative</a:t>
            </a:r>
            <a:r>
              <a:rPr lang="en-US" sz="1800" dirty="0"/>
              <a:t> with -</a:t>
            </a:r>
            <a:r>
              <a:rPr lang="en-US" sz="1800" i="1" dirty="0"/>
              <a:t>est</a:t>
            </a:r>
            <a:r>
              <a:rPr lang="en-US" sz="1800" dirty="0"/>
              <a:t>. We use </a:t>
            </a:r>
            <a:r>
              <a:rPr lang="en-US" sz="1800" i="1" dirty="0"/>
              <a:t>more</a:t>
            </a:r>
            <a:r>
              <a:rPr lang="en-US" sz="1800" dirty="0"/>
              <a:t> or </a:t>
            </a:r>
            <a:r>
              <a:rPr lang="en-US" sz="1800" i="1" dirty="0"/>
              <a:t>the most </a:t>
            </a:r>
            <a:r>
              <a:rPr lang="en-US" sz="1800" dirty="0"/>
              <a:t>with </a:t>
            </a:r>
            <a:r>
              <a:rPr lang="en-US" sz="1800" b="1" dirty="0"/>
              <a:t>longer adjectives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192817"/>
              </p:ext>
            </p:extLst>
          </p:nvPr>
        </p:nvGraphicFramePr>
        <p:xfrm>
          <a:off x="835586" y="2698756"/>
          <a:ext cx="7774304" cy="2987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3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5231">
                <a:tc>
                  <a:txBody>
                    <a:bodyPr/>
                    <a:lstStyle/>
                    <a:p>
                      <a:r>
                        <a:rPr lang="en-GB" dirty="0"/>
                        <a:t>Adjective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Comparative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Superlative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859">
                <a:tc>
                  <a:txBody>
                    <a:bodyPr/>
                    <a:lstStyle/>
                    <a:p>
                      <a:r>
                        <a:rPr lang="en-GB" dirty="0"/>
                        <a:t>one</a:t>
                      </a:r>
                      <a:r>
                        <a:rPr lang="en-GB" baseline="0" dirty="0"/>
                        <a:t> syllable ending -</a:t>
                      </a:r>
                      <a:r>
                        <a:rPr lang="en-GB" i="1" baseline="0" dirty="0"/>
                        <a:t>e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strange</a:t>
                      </a: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the</a:t>
                      </a:r>
                      <a:r>
                        <a:rPr lang="en-GB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strange</a:t>
                      </a:r>
                      <a:r>
                        <a:rPr lang="en-GB" baseline="0" dirty="0">
                          <a:solidFill>
                            <a:srgbClr val="C00000"/>
                          </a:solidFill>
                        </a:rPr>
                        <a:t>st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9154">
                <a:tc>
                  <a:txBody>
                    <a:bodyPr/>
                    <a:lstStyle/>
                    <a:p>
                      <a:r>
                        <a:rPr lang="en-GB" dirty="0"/>
                        <a:t>one syllable, ending</a:t>
                      </a:r>
                      <a:r>
                        <a:rPr lang="en-GB" baseline="0" dirty="0"/>
                        <a:t> in one </a:t>
                      </a:r>
                      <a:r>
                        <a:rPr lang="en-GB" dirty="0"/>
                        <a:t>vowel</a:t>
                      </a:r>
                      <a:r>
                        <a:rPr lang="en-GB" baseline="0" dirty="0"/>
                        <a:t> + one consonant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dk1"/>
                          </a:solidFill>
                        </a:rPr>
                        <a:t>thin</a:t>
                      </a: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the</a:t>
                      </a:r>
                      <a:r>
                        <a:rPr lang="en-GB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GB" baseline="0" dirty="0">
                          <a:solidFill>
                            <a:schemeClr val="dk1"/>
                          </a:solidFill>
                        </a:rPr>
                        <a:t>thin</a:t>
                      </a:r>
                      <a:r>
                        <a:rPr lang="en-GB" baseline="0" dirty="0">
                          <a:solidFill>
                            <a:srgbClr val="C00000"/>
                          </a:solidFill>
                        </a:rPr>
                        <a:t>nest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859">
                <a:tc>
                  <a:txBody>
                    <a:bodyPr/>
                    <a:lstStyle/>
                    <a:p>
                      <a:r>
                        <a:rPr lang="en-GB" dirty="0"/>
                        <a:t>one syllable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</a:t>
                      </a: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the</a:t>
                      </a:r>
                      <a:r>
                        <a:rPr lang="en-GB" dirty="0"/>
                        <a:t> high</a:t>
                      </a: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859">
                <a:tc>
                  <a:txBody>
                    <a:bodyPr/>
                    <a:lstStyle/>
                    <a:p>
                      <a:r>
                        <a:rPr lang="en-GB" dirty="0"/>
                        <a:t>one or two syllables ending -</a:t>
                      </a:r>
                      <a:r>
                        <a:rPr lang="en-GB" i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tid</a:t>
                      </a: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the</a:t>
                      </a:r>
                      <a:r>
                        <a:rPr lang="en-GB" dirty="0"/>
                        <a:t> tid</a:t>
                      </a: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iest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859">
                <a:tc>
                  <a:txBody>
                    <a:bodyPr/>
                    <a:lstStyle/>
                    <a:p>
                      <a:r>
                        <a:rPr lang="en-GB" dirty="0"/>
                        <a:t>two syllables or 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more</a:t>
                      </a:r>
                      <a:r>
                        <a:rPr lang="en-GB" dirty="0"/>
                        <a:t> sociable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more</a:t>
                      </a:r>
                      <a:r>
                        <a:rPr lang="en-GB" dirty="0"/>
                        <a:t> introverted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the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most</a:t>
                      </a:r>
                      <a:r>
                        <a:rPr lang="en-GB" dirty="0"/>
                        <a:t> sociable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the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most</a:t>
                      </a:r>
                      <a:r>
                        <a:rPr lang="en-GB" dirty="0"/>
                        <a:t> introverted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450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Making comparisons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There are some </a:t>
            </a:r>
            <a:r>
              <a:rPr lang="en-US" sz="1800" b="1" dirty="0"/>
              <a:t>exceptions</a:t>
            </a:r>
            <a:r>
              <a:rPr lang="en-US" sz="1800" dirty="0"/>
              <a:t> to the spelling rules.</a:t>
            </a:r>
          </a:p>
          <a:p>
            <a:pPr marL="0" indent="0">
              <a:buNone/>
            </a:pP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1800" dirty="0"/>
              <a:t>	bored – </a:t>
            </a:r>
            <a:r>
              <a:rPr lang="en-US" sz="1800" dirty="0">
                <a:solidFill>
                  <a:srgbClr val="C00000"/>
                </a:solidFill>
              </a:rPr>
              <a:t>more</a:t>
            </a:r>
            <a:r>
              <a:rPr lang="en-US" sz="1800" dirty="0"/>
              <a:t> bored – </a:t>
            </a:r>
            <a:r>
              <a:rPr lang="en-US" sz="1800" dirty="0">
                <a:solidFill>
                  <a:srgbClr val="C00000"/>
                </a:solidFill>
              </a:rPr>
              <a:t>the most </a:t>
            </a:r>
            <a:r>
              <a:rPr lang="en-US" sz="1800" dirty="0"/>
              <a:t>bored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There are also </a:t>
            </a:r>
            <a:r>
              <a:rPr lang="en-US" sz="1800" b="1" dirty="0"/>
              <a:t>irregular</a:t>
            </a:r>
            <a:r>
              <a:rPr lang="en-US" sz="1800" dirty="0"/>
              <a:t> adjectives. Do you </a:t>
            </a:r>
            <a:r>
              <a:rPr lang="en-US" sz="1800"/>
              <a:t>know them?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309145"/>
              </p:ext>
            </p:extLst>
          </p:nvPr>
        </p:nvGraphicFramePr>
        <p:xfrm>
          <a:off x="912498" y="3583289"/>
          <a:ext cx="7774302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1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1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Adjective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Comparative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Superlative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48066" y="3962710"/>
            <a:ext cx="762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better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33503" y="396271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best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8066" y="4299776"/>
            <a:ext cx="75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worse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33503" y="4299776"/>
            <a:ext cx="1085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worst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7160" y="4700518"/>
            <a:ext cx="159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farther/further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0986" y="4669108"/>
            <a:ext cx="2505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farthest/the furthest</a:t>
            </a:r>
          </a:p>
        </p:txBody>
      </p:sp>
    </p:spTree>
    <p:extLst>
      <p:ext uri="{BB962C8B-B14F-4D97-AF65-F5344CB8AC3E}">
        <p14:creationId xmlns:p14="http://schemas.microsoft.com/office/powerpoint/2010/main" val="64869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Making comparisons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The </a:t>
            </a:r>
            <a:r>
              <a:rPr lang="en-US" sz="1800" b="1" dirty="0"/>
              <a:t>opposite</a:t>
            </a:r>
            <a:r>
              <a:rPr lang="en-US" sz="1800" dirty="0"/>
              <a:t> of </a:t>
            </a:r>
            <a:r>
              <a:rPr lang="en-US" sz="1800" i="1" dirty="0"/>
              <a:t>more</a:t>
            </a:r>
            <a:r>
              <a:rPr lang="en-US" sz="1800" dirty="0"/>
              <a:t> is </a:t>
            </a:r>
            <a:r>
              <a:rPr lang="en-US" sz="1800" i="1" dirty="0"/>
              <a:t>less</a:t>
            </a:r>
            <a:r>
              <a:rPr lang="en-US" sz="1800" dirty="0"/>
              <a:t>. The </a:t>
            </a:r>
            <a:r>
              <a:rPr lang="en-US" sz="1800" b="1" dirty="0"/>
              <a:t>opposite</a:t>
            </a:r>
            <a:r>
              <a:rPr lang="en-US" sz="1800" dirty="0"/>
              <a:t> of </a:t>
            </a:r>
            <a:r>
              <a:rPr lang="en-US" sz="1800" i="1" dirty="0"/>
              <a:t>the most </a:t>
            </a:r>
            <a:r>
              <a:rPr lang="en-US" sz="1800" dirty="0"/>
              <a:t>is </a:t>
            </a:r>
            <a:r>
              <a:rPr lang="en-US" sz="1800" i="1" dirty="0"/>
              <a:t>the least</a:t>
            </a:r>
            <a:r>
              <a:rPr lang="en-US" sz="1800" dirty="0"/>
              <a:t>. We use </a:t>
            </a:r>
            <a:r>
              <a:rPr lang="en-US" sz="1800" i="1" dirty="0"/>
              <a:t>less/the least</a:t>
            </a:r>
            <a:r>
              <a:rPr lang="en-US" sz="1800" dirty="0"/>
              <a:t> with </a:t>
            </a:r>
            <a:r>
              <a:rPr lang="en-US" sz="1800" b="1" dirty="0"/>
              <a:t>short</a:t>
            </a:r>
            <a:r>
              <a:rPr lang="en-US" sz="1800" dirty="0"/>
              <a:t> and </a:t>
            </a:r>
            <a:r>
              <a:rPr lang="en-US" sz="1800" b="1" dirty="0"/>
              <a:t>long</a:t>
            </a:r>
            <a:r>
              <a:rPr lang="en-US" sz="1800" dirty="0"/>
              <a:t> adjectives.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b="1" dirty="0"/>
              <a:t>A</a:t>
            </a:r>
            <a:r>
              <a:rPr lang="en-US" sz="1800" dirty="0"/>
              <a:t>  This is film is </a:t>
            </a:r>
            <a:r>
              <a:rPr lang="en-US" sz="1800" dirty="0">
                <a:solidFill>
                  <a:srgbClr val="C00000"/>
                </a:solidFill>
              </a:rPr>
              <a:t>more </a:t>
            </a:r>
            <a:r>
              <a:rPr lang="en-US" sz="1800" dirty="0"/>
              <a:t>frightening than the one we saw yesterday.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b="1" dirty="0"/>
              <a:t>B</a:t>
            </a:r>
            <a:r>
              <a:rPr lang="en-US" sz="1800" dirty="0"/>
              <a:t>  Do you think so? I think it’s </a:t>
            </a:r>
            <a:r>
              <a:rPr lang="en-US" sz="1800" dirty="0">
                <a:solidFill>
                  <a:srgbClr val="C00000"/>
                </a:solidFill>
              </a:rPr>
              <a:t>less </a:t>
            </a:r>
            <a:r>
              <a:rPr lang="en-US" sz="1800" dirty="0"/>
              <a:t>frightening. In fact, I think it’s </a:t>
            </a:r>
            <a:r>
              <a:rPr lang="en-US" sz="1800" dirty="0">
                <a:solidFill>
                  <a:srgbClr val="C00000"/>
                </a:solidFill>
              </a:rPr>
              <a:t>the least </a:t>
            </a:r>
            <a:r>
              <a:rPr lang="en-US" sz="1800" dirty="0"/>
              <a:t>scary 	     horror film I’ve ever seen!</a:t>
            </a:r>
          </a:p>
          <a:p>
            <a:pPr marL="0" indent="0">
              <a:buNone/>
            </a:pP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1800" b="1" dirty="0"/>
              <a:t>2</a:t>
            </a:r>
            <a:r>
              <a:rPr lang="en-US" sz="1800" dirty="0"/>
              <a:t> We use </a:t>
            </a:r>
            <a:r>
              <a:rPr lang="en-US" sz="1800" i="1" dirty="0"/>
              <a:t>(just) as … as</a:t>
            </a:r>
            <a:r>
              <a:rPr lang="en-US" sz="1800" dirty="0"/>
              <a:t> to say that people and things are </a:t>
            </a:r>
            <a:r>
              <a:rPr lang="en-US" sz="1800" b="1" dirty="0"/>
              <a:t>equal</a:t>
            </a:r>
            <a:r>
              <a:rPr lang="en-US" sz="1800" dirty="0"/>
              <a:t> in some way and we use </a:t>
            </a:r>
            <a:r>
              <a:rPr lang="en-US" sz="1800" i="1" dirty="0"/>
              <a:t>not as … as</a:t>
            </a:r>
            <a:r>
              <a:rPr lang="en-US" sz="1800" dirty="0"/>
              <a:t> to say they are </a:t>
            </a:r>
            <a:r>
              <a:rPr lang="en-US" sz="1800" b="1" dirty="0"/>
              <a:t>not equal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The twins are </a:t>
            </a:r>
            <a:r>
              <a:rPr lang="en-US" sz="1800" dirty="0">
                <a:solidFill>
                  <a:srgbClr val="FF0000"/>
                </a:solidFill>
              </a:rPr>
              <a:t>(just) </a:t>
            </a:r>
            <a:r>
              <a:rPr lang="en-US" sz="1800" dirty="0">
                <a:solidFill>
                  <a:srgbClr val="C00000"/>
                </a:solidFill>
              </a:rPr>
              <a:t>as</a:t>
            </a:r>
            <a:r>
              <a:rPr lang="en-US" sz="1800" dirty="0"/>
              <a:t> sociable </a:t>
            </a:r>
            <a:r>
              <a:rPr lang="en-US" sz="1800" dirty="0">
                <a:solidFill>
                  <a:srgbClr val="C00000"/>
                </a:solidFill>
              </a:rPr>
              <a:t>as</a:t>
            </a:r>
            <a:r>
              <a:rPr lang="en-US" sz="1800" dirty="0"/>
              <a:t> each other. (They are </a:t>
            </a:r>
            <a:r>
              <a:rPr lang="en-US" sz="1800" dirty="0">
                <a:solidFill>
                  <a:srgbClr val="C00000"/>
                </a:solidFill>
              </a:rPr>
              <a:t>equally</a:t>
            </a:r>
            <a:r>
              <a:rPr lang="en-US" sz="1800" dirty="0"/>
              <a:t> sociable.)</a:t>
            </a:r>
          </a:p>
          <a:p>
            <a:pPr marL="0" indent="0">
              <a:buNone/>
            </a:pPr>
            <a:r>
              <a:rPr lang="en-US" sz="1800" dirty="0"/>
              <a:t>	2 My sisters are </a:t>
            </a:r>
            <a:r>
              <a:rPr lang="en-US" sz="1800" dirty="0">
                <a:solidFill>
                  <a:srgbClr val="C00000"/>
                </a:solidFill>
              </a:rPr>
              <a:t>not as </a:t>
            </a:r>
            <a:r>
              <a:rPr lang="en-US" sz="1800" dirty="0"/>
              <a:t>untidy </a:t>
            </a:r>
            <a:r>
              <a:rPr lang="en-US" sz="1800" dirty="0">
                <a:solidFill>
                  <a:srgbClr val="C00000"/>
                </a:solidFill>
              </a:rPr>
              <a:t>as</a:t>
            </a:r>
            <a:r>
              <a:rPr lang="en-US" sz="1800" dirty="0"/>
              <a:t> my brother. (My sisters are tid</a:t>
            </a:r>
            <a:r>
              <a:rPr lang="en-US" sz="1800" dirty="0">
                <a:solidFill>
                  <a:srgbClr val="C00000"/>
                </a:solidFill>
              </a:rPr>
              <a:t>ier.</a:t>
            </a:r>
            <a:r>
              <a:rPr lang="en-US" sz="1800" dirty="0"/>
              <a:t>)</a:t>
            </a:r>
          </a:p>
          <a:p>
            <a:pPr marL="0" indent="0">
              <a:buNone/>
            </a:pPr>
            <a:r>
              <a:rPr lang="en-US" sz="1800" dirty="0"/>
              <a:t>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</a:p>
        </p:txBody>
      </p:sp>
    </p:spTree>
    <p:extLst>
      <p:ext uri="{BB962C8B-B14F-4D97-AF65-F5344CB8AC3E}">
        <p14:creationId xmlns:p14="http://schemas.microsoft.com/office/powerpoint/2010/main" val="4958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C0000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Making comparisons: Practice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4141322" cy="4140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Match the sentence halves in each pair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1 She is quieter than him.			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2 She is less quiet than him.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				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3 Introverts are as happy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   as extroverts.		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4 Introverts are happier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   than extroverts.	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5 You are the most impatient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   person I know.		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6 You are the most patient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   person I know.		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1.2</a:t>
            </a:r>
          </a:p>
        </p:txBody>
      </p:sp>
      <p:sp>
        <p:nvSpPr>
          <p:cNvPr id="18" name="Content Placeholder 6"/>
          <p:cNvSpPr txBox="1">
            <a:spLocks/>
          </p:cNvSpPr>
          <p:nvPr/>
        </p:nvSpPr>
        <p:spPr>
          <a:xfrm>
            <a:off x="4966762" y="1594173"/>
            <a:ext cx="4319062" cy="414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/>
              <a:buNone/>
            </a:pPr>
            <a:r>
              <a:rPr lang="en-US" sz="1800" b="1" dirty="0"/>
              <a:t> </a:t>
            </a:r>
            <a:endParaRPr lang="en-US" sz="1800" dirty="0"/>
          </a:p>
          <a:p>
            <a:pPr marL="0" indent="0">
              <a:lnSpc>
                <a:spcPct val="90000"/>
              </a:lnSpc>
              <a:buFont typeface="Arial"/>
              <a:buNone/>
            </a:pPr>
            <a:endParaRPr lang="en-US" sz="1800" dirty="0"/>
          </a:p>
          <a:p>
            <a:pPr marL="0" indent="-457200">
              <a:lnSpc>
                <a:spcPct val="90000"/>
              </a:lnSpc>
              <a:buFont typeface="Arial"/>
              <a:buNone/>
            </a:pPr>
            <a:r>
              <a:rPr lang="en-US" sz="1800" dirty="0"/>
              <a:t>a She is more talkative than him.</a:t>
            </a:r>
          </a:p>
          <a:p>
            <a:pPr marL="0" indent="-457200">
              <a:lnSpc>
                <a:spcPct val="90000"/>
              </a:lnSpc>
              <a:buFont typeface="Arial"/>
              <a:buNone/>
            </a:pPr>
            <a:r>
              <a:rPr lang="en-US" sz="1800" dirty="0"/>
              <a:t>b He is not as quiet as her.</a:t>
            </a:r>
          </a:p>
          <a:p>
            <a:pPr marL="0" indent="-457200">
              <a:lnSpc>
                <a:spcPct val="90000"/>
              </a:lnSpc>
              <a:buFont typeface="Arial"/>
              <a:buNone/>
            </a:pPr>
            <a:endParaRPr lang="en-US" sz="1800" dirty="0"/>
          </a:p>
          <a:p>
            <a:pPr marL="0" indent="-4572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800" dirty="0"/>
              <a:t>a Extroverts are just as happy </a:t>
            </a:r>
          </a:p>
          <a:p>
            <a:pPr marL="0" indent="-4572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800" dirty="0"/>
              <a:t>   as introverts.</a:t>
            </a:r>
          </a:p>
          <a:p>
            <a:pPr marL="0" indent="-457200">
              <a:lnSpc>
                <a:spcPct val="90000"/>
              </a:lnSpc>
              <a:buFont typeface="Arial"/>
              <a:buNone/>
            </a:pPr>
            <a:r>
              <a:rPr lang="en-US" sz="1800" dirty="0"/>
              <a:t>b Extroverts are not as happy </a:t>
            </a:r>
          </a:p>
          <a:p>
            <a:pPr marL="0" indent="-457200">
              <a:lnSpc>
                <a:spcPct val="90000"/>
              </a:lnSpc>
              <a:buFont typeface="Arial"/>
              <a:buNone/>
            </a:pPr>
            <a:r>
              <a:rPr lang="en-US" sz="1800" dirty="0"/>
              <a:t>   as introverts.</a:t>
            </a:r>
          </a:p>
          <a:p>
            <a:pPr marL="0" indent="-457200">
              <a:lnSpc>
                <a:spcPct val="90000"/>
              </a:lnSpc>
              <a:buFont typeface="Arial"/>
              <a:buNone/>
            </a:pPr>
            <a:endParaRPr lang="en-US" sz="1800" dirty="0"/>
          </a:p>
          <a:p>
            <a:pPr marL="0" indent="-457200">
              <a:lnSpc>
                <a:spcPct val="90000"/>
              </a:lnSpc>
              <a:buFont typeface="Arial"/>
              <a:buNone/>
            </a:pPr>
            <a:r>
              <a:rPr lang="en-US" sz="1800" dirty="0"/>
              <a:t>a I don’t know anyone more patient </a:t>
            </a:r>
          </a:p>
          <a:p>
            <a:pPr marL="0" indent="-457200">
              <a:lnSpc>
                <a:spcPct val="90000"/>
              </a:lnSpc>
              <a:buFont typeface="Arial"/>
              <a:buNone/>
            </a:pPr>
            <a:r>
              <a:rPr lang="en-US" sz="1800" dirty="0"/>
              <a:t>   than you.</a:t>
            </a:r>
          </a:p>
          <a:p>
            <a:pPr marL="0" indent="-457200">
              <a:lnSpc>
                <a:spcPct val="90000"/>
              </a:lnSpc>
              <a:buFont typeface="Arial"/>
              <a:buNone/>
            </a:pPr>
            <a:r>
              <a:rPr lang="en-US" sz="1800" dirty="0"/>
              <a:t>b You are the least patient person </a:t>
            </a:r>
          </a:p>
          <a:p>
            <a:pPr marL="0" indent="-457200">
              <a:lnSpc>
                <a:spcPct val="90000"/>
              </a:lnSpc>
              <a:buFont typeface="Arial"/>
              <a:buNone/>
            </a:pPr>
            <a:r>
              <a:rPr lang="en-US" sz="1800" dirty="0"/>
              <a:t>   I know. 	</a:t>
            </a:r>
          </a:p>
          <a:p>
            <a:pPr marL="0" indent="0">
              <a:lnSpc>
                <a:spcPct val="90000"/>
              </a:lnSpc>
              <a:buFont typeface="Arial"/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Font typeface="Arial"/>
              <a:buNone/>
            </a:pPr>
            <a:endParaRPr lang="en-US" sz="1800" dirty="0"/>
          </a:p>
        </p:txBody>
      </p:sp>
      <p:sp>
        <p:nvSpPr>
          <p:cNvPr id="24" name="TextBox 23"/>
          <p:cNvSpPr txBox="1"/>
          <p:nvPr/>
        </p:nvSpPr>
        <p:spPr>
          <a:xfrm>
            <a:off x="4501834" y="1577521"/>
            <a:ext cx="285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so, the meaning is the same.</a:t>
            </a:r>
          </a:p>
        </p:txBody>
      </p:sp>
    </p:spTree>
    <p:extLst>
      <p:ext uri="{BB962C8B-B14F-4D97-AF65-F5344CB8AC3E}">
        <p14:creationId xmlns:p14="http://schemas.microsoft.com/office/powerpoint/2010/main" val="1494196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569</Words>
  <Application>Microsoft Office PowerPoint</Application>
  <PresentationFormat>Экран (4:3)</PresentationFormat>
  <Paragraphs>110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Making comparisons</vt:lpstr>
      <vt:lpstr>Making comparisons</vt:lpstr>
      <vt:lpstr>Making comparisons</vt:lpstr>
      <vt:lpstr>Making comparisons</vt:lpstr>
      <vt:lpstr>Making comparisons: Practice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52</cp:revision>
  <dcterms:created xsi:type="dcterms:W3CDTF">2014-11-25T17:00:01Z</dcterms:created>
  <dcterms:modified xsi:type="dcterms:W3CDTF">2022-12-21T17:02:39Z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253307922</vt:i4>
  </property>
  <property fmtid="{D5CDD505-2E9C-101B-9397-08002B2CF9AE}" pid="3" name="_NewReviewCycle">
    <vt:lpwstr/>
  </property>
  <property fmtid="{D5CDD505-2E9C-101B-9397-08002B2CF9AE}" pid="4" name="_EmailSubject">
    <vt:lpwstr>B1 iTools GPP</vt:lpwstr>
  </property>
  <property fmtid="{D5CDD505-2E9C-101B-9397-08002B2CF9AE}" pid="5" name="_AuthorEmail">
    <vt:lpwstr>sarah.finch@oup.com</vt:lpwstr>
  </property>
  <property fmtid="{D5CDD505-2E9C-101B-9397-08002B2CF9AE}" pid="6" name="_AuthorEmailDisplayName">
    <vt:lpwstr>FINCH, Sarah</vt:lpwstr>
  </property>
  <property fmtid="{D5CDD505-2E9C-101B-9397-08002B2CF9AE}" pid="7" name="_PreviousAdHocReviewCycleID">
    <vt:i4>-1258125723</vt:i4>
  </property>
</Properties>
</file>