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5"/>
  </p:notesMasterIdLst>
  <p:sldIdLst>
    <p:sldId id="263" r:id="rId2"/>
    <p:sldId id="256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1115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Order of adjectives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039100" cy="4470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 </a:t>
            </a:r>
            <a:r>
              <a:rPr lang="en-US" sz="1800" dirty="0"/>
              <a:t>When we use </a:t>
            </a:r>
            <a:r>
              <a:rPr lang="en-US" sz="1800" b="1" dirty="0"/>
              <a:t>more than one adjective </a:t>
            </a:r>
            <a:r>
              <a:rPr lang="en-US" sz="1800" dirty="0"/>
              <a:t>to describe something, the </a:t>
            </a:r>
            <a:r>
              <a:rPr lang="en-US" sz="1800" b="1" dirty="0"/>
              <a:t>adjectives</a:t>
            </a:r>
            <a:r>
              <a:rPr lang="en-US" sz="1800" dirty="0"/>
              <a:t> usually </a:t>
            </a:r>
            <a:r>
              <a:rPr lang="en-US" sz="1800" b="1" dirty="0"/>
              <a:t>follow a particular order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					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1 The monster had </a:t>
            </a:r>
            <a:r>
              <a:rPr lang="en-US" sz="1800" dirty="0">
                <a:solidFill>
                  <a:srgbClr val="E46C0A"/>
                </a:solidFill>
              </a:rPr>
              <a:t>large floppy green </a:t>
            </a:r>
            <a:r>
              <a:rPr lang="en-US" sz="1800" dirty="0"/>
              <a:t>ears.</a:t>
            </a:r>
          </a:p>
          <a:p>
            <a:pPr marL="0" indent="0">
              <a:buNone/>
            </a:pPr>
            <a:r>
              <a:rPr lang="en-US" sz="1800" dirty="0"/>
              <a:t>2 There are some </a:t>
            </a:r>
            <a:r>
              <a:rPr lang="en-US" sz="1800" dirty="0">
                <a:solidFill>
                  <a:srgbClr val="E46C0A"/>
                </a:solidFill>
              </a:rPr>
              <a:t>fascinating ancient Roman </a:t>
            </a:r>
            <a:r>
              <a:rPr lang="en-US" sz="1800" dirty="0"/>
              <a:t>ruins nearby.</a:t>
            </a:r>
          </a:p>
          <a:p>
            <a:pPr marL="0" indent="0">
              <a:buNone/>
            </a:pPr>
            <a:r>
              <a:rPr lang="en-US" sz="1800" dirty="0"/>
              <a:t>3 It comes with a </a:t>
            </a:r>
            <a:r>
              <a:rPr lang="en-US" sz="1800" dirty="0">
                <a:solidFill>
                  <a:srgbClr val="E46C0A"/>
                </a:solidFill>
              </a:rPr>
              <a:t>smart protective leather </a:t>
            </a:r>
            <a:r>
              <a:rPr lang="en-US" sz="1800" dirty="0"/>
              <a:t>case.</a:t>
            </a:r>
          </a:p>
          <a:p>
            <a:pPr marL="0" indent="0">
              <a:buNone/>
            </a:pPr>
            <a:r>
              <a:rPr lang="en-US" sz="1800" dirty="0"/>
              <a:t>4 He was wearing </a:t>
            </a:r>
            <a:r>
              <a:rPr lang="en-US" sz="1800" dirty="0">
                <a:solidFill>
                  <a:srgbClr val="E46C0A"/>
                </a:solidFill>
              </a:rPr>
              <a:t>cheap green </a:t>
            </a:r>
            <a:r>
              <a:rPr lang="en-US" sz="1800" dirty="0"/>
              <a:t>and</a:t>
            </a:r>
            <a:r>
              <a:rPr lang="en-US" sz="1800" dirty="0">
                <a:solidFill>
                  <a:srgbClr val="E46C0A"/>
                </a:solidFill>
              </a:rPr>
              <a:t> blue football </a:t>
            </a:r>
            <a:r>
              <a:rPr lang="en-US" sz="1800" dirty="0"/>
              <a:t>shorts.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It is </a:t>
            </a:r>
            <a:r>
              <a:rPr lang="en-US" sz="1800" b="1" dirty="0"/>
              <a:t>unusual</a:t>
            </a:r>
            <a:r>
              <a:rPr lang="en-US" sz="1800" dirty="0"/>
              <a:t> to put </a:t>
            </a:r>
            <a:r>
              <a:rPr lang="en-US" sz="1800" b="1" dirty="0"/>
              <a:t>more than three adjectives </a:t>
            </a:r>
            <a:r>
              <a:rPr lang="en-US" sz="1800" dirty="0"/>
              <a:t>together. Note that we normally use </a:t>
            </a:r>
            <a:r>
              <a:rPr lang="en-US" sz="1800" i="1" dirty="0"/>
              <a:t>and</a:t>
            </a:r>
            <a:r>
              <a:rPr lang="en-US" sz="1800" dirty="0"/>
              <a:t> </a:t>
            </a:r>
            <a:r>
              <a:rPr lang="en-US" sz="1800" b="1" dirty="0"/>
              <a:t>between two colours</a:t>
            </a:r>
            <a:r>
              <a:rPr lang="en-US" sz="1800" dirty="0"/>
              <a:t>. </a:t>
            </a:r>
          </a:p>
          <a:p>
            <a:pPr>
              <a:lnSpc>
                <a:spcPct val="70000"/>
              </a:lnSpc>
              <a:buAutoNum type="arabicPlain" startAt="2"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	an old black </a:t>
            </a:r>
            <a:r>
              <a:rPr lang="en-US" sz="1800" dirty="0">
                <a:solidFill>
                  <a:srgbClr val="E46C0A"/>
                </a:solidFill>
              </a:rPr>
              <a:t>and</a:t>
            </a:r>
            <a:r>
              <a:rPr lang="en-US" sz="1800" dirty="0"/>
              <a:t> white TV	grey </a:t>
            </a:r>
            <a:r>
              <a:rPr lang="en-US" sz="1800" dirty="0">
                <a:solidFill>
                  <a:srgbClr val="E46C0A"/>
                </a:solidFill>
              </a:rPr>
              <a:t>and</a:t>
            </a:r>
            <a:r>
              <a:rPr lang="en-US" sz="1800" dirty="0"/>
              <a:t> pink silk </a:t>
            </a:r>
            <a:r>
              <a:rPr lang="en-US" sz="1800" dirty="0" err="1"/>
              <a:t>pyjamas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16536"/>
              </p:ext>
            </p:extLst>
          </p:nvPr>
        </p:nvGraphicFramePr>
        <p:xfrm>
          <a:off x="647699" y="2277745"/>
          <a:ext cx="80391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1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6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0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opinion/value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size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age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shape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colour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origin/</a:t>
                      </a:r>
                    </a:p>
                    <a:p>
                      <a:r>
                        <a:rPr lang="en-US" sz="1800" dirty="0"/>
                        <a:t>nationality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purpose/</a:t>
                      </a:r>
                    </a:p>
                    <a:p>
                      <a:r>
                        <a:rPr lang="en-US" sz="1800" dirty="0"/>
                        <a:t>function 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material</a:t>
                      </a:r>
                      <a:endParaRPr lang="en-GB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Content Placeholder 6"/>
          <p:cNvSpPr txBox="1">
            <a:spLocks/>
          </p:cNvSpPr>
          <p:nvPr/>
        </p:nvSpPr>
        <p:spPr>
          <a:xfrm>
            <a:off x="6323966" y="3181992"/>
            <a:ext cx="2693034" cy="1390008"/>
          </a:xfrm>
          <a:prstGeom prst="rect">
            <a:avLst/>
          </a:prstGeom>
          <a:noFill/>
          <a:ln w="254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E46C0A"/>
                </a:solidFill>
                <a:sym typeface="Wingdings"/>
              </a:rPr>
              <a:t>size, shape, colour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46C0A"/>
                </a:solidFill>
                <a:sym typeface="Wingdings"/>
              </a:rPr>
              <a:t>opinion, age, origin</a:t>
            </a:r>
            <a:endParaRPr lang="en-US" sz="1800" dirty="0">
              <a:solidFill>
                <a:srgbClr val="E46C0A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E46C0A"/>
                </a:solidFill>
                <a:sym typeface="Wingdings"/>
              </a:rPr>
              <a:t>opinion, function, material</a:t>
            </a:r>
            <a:endParaRPr lang="en-US" sz="1800" dirty="0">
              <a:solidFill>
                <a:srgbClr val="E46C0A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E46C0A"/>
                </a:solidFill>
                <a:sym typeface="Wingdings"/>
              </a:rPr>
              <a:t>value, colour, purpose</a:t>
            </a:r>
            <a:endParaRPr lang="en-US" sz="1800" dirty="0">
              <a:solidFill>
                <a:srgbClr val="E46C0A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620186" y="4497185"/>
            <a:ext cx="367614" cy="0"/>
          </a:xfrm>
          <a:prstGeom prst="line">
            <a:avLst/>
          </a:prstGeom>
          <a:ln w="25400"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78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1115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Order of adjectives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039100" cy="438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When we talk about </a:t>
            </a:r>
            <a:r>
              <a:rPr lang="en-US" sz="1800" b="1" dirty="0"/>
              <a:t>purpose</a:t>
            </a:r>
            <a:r>
              <a:rPr lang="en-US" sz="1800" dirty="0"/>
              <a:t>, we often use a </a:t>
            </a:r>
            <a:r>
              <a:rPr lang="en-US" sz="1800" b="1" dirty="0"/>
              <a:t>noun</a:t>
            </a:r>
            <a:r>
              <a:rPr lang="en-US" sz="1800" dirty="0"/>
              <a:t> instead of an </a:t>
            </a:r>
            <a:r>
              <a:rPr lang="en-US" sz="1800" b="1" dirty="0"/>
              <a:t>adjective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Please don’t use the </a:t>
            </a:r>
            <a:r>
              <a:rPr lang="en-US" sz="1800" dirty="0">
                <a:solidFill>
                  <a:srgbClr val="E46C0A"/>
                </a:solidFill>
              </a:rPr>
              <a:t>meat knife </a:t>
            </a:r>
            <a:r>
              <a:rPr lang="en-US" sz="1800" dirty="0"/>
              <a:t>to cut that cake!</a:t>
            </a:r>
          </a:p>
          <a:p>
            <a:pPr marL="0" indent="0">
              <a:buNone/>
            </a:pPr>
            <a:r>
              <a:rPr lang="en-US" sz="1800" dirty="0"/>
              <a:t>	2 Could you fill up the </a:t>
            </a:r>
            <a:r>
              <a:rPr lang="en-US" sz="1800" dirty="0">
                <a:solidFill>
                  <a:srgbClr val="E46C0A"/>
                </a:solidFill>
              </a:rPr>
              <a:t>water jug</a:t>
            </a:r>
            <a:r>
              <a:rPr lang="en-US" sz="1800" dirty="0"/>
              <a:t>,</a:t>
            </a:r>
            <a:r>
              <a:rPr lang="en-US" sz="1800" dirty="0">
                <a:solidFill>
                  <a:srgbClr val="E46C0A"/>
                </a:solidFill>
              </a:rPr>
              <a:t> </a:t>
            </a:r>
            <a:r>
              <a:rPr lang="en-US" sz="1800" dirty="0"/>
              <a:t>please, and put it on the table?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can put </a:t>
            </a:r>
            <a:r>
              <a:rPr lang="en-US" sz="1800" b="1" dirty="0"/>
              <a:t>commas</a:t>
            </a:r>
            <a:r>
              <a:rPr lang="en-US" sz="1800" dirty="0"/>
              <a:t> between </a:t>
            </a:r>
            <a:r>
              <a:rPr lang="en-US" sz="1800" b="1" dirty="0"/>
              <a:t>adjectives</a:t>
            </a:r>
            <a:r>
              <a:rPr lang="en-US" sz="1800" dirty="0"/>
              <a:t> that give </a:t>
            </a:r>
            <a:r>
              <a:rPr lang="en-US" sz="1800" b="1" dirty="0"/>
              <a:t>similar information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She wore a </a:t>
            </a:r>
            <a:r>
              <a:rPr lang="en-US" sz="1800" dirty="0">
                <a:solidFill>
                  <a:srgbClr val="E46C0A"/>
                </a:solidFill>
              </a:rPr>
              <a:t>tatty, old </a:t>
            </a:r>
            <a:r>
              <a:rPr lang="en-US" sz="1800" dirty="0"/>
              <a:t>grey coat and carried an </a:t>
            </a:r>
            <a:r>
              <a:rPr lang="en-US" sz="1800" dirty="0">
                <a:solidFill>
                  <a:srgbClr val="E46C0A"/>
                </a:solidFill>
              </a:rPr>
              <a:t>enormous, oversized </a:t>
            </a:r>
            <a:r>
              <a:rPr lang="en-US" sz="1800" dirty="0"/>
              <a:t>rucksack.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 When </a:t>
            </a:r>
            <a:r>
              <a:rPr lang="en-US" sz="1800" b="1" dirty="0"/>
              <a:t>adjectives</a:t>
            </a:r>
            <a:r>
              <a:rPr lang="en-US" sz="1800" dirty="0"/>
              <a:t> come </a:t>
            </a:r>
            <a:r>
              <a:rPr lang="en-US" sz="1800" b="1" dirty="0"/>
              <a:t>after a verb</a:t>
            </a:r>
            <a:r>
              <a:rPr lang="en-US" sz="1800" dirty="0"/>
              <a:t>, the order is more </a:t>
            </a:r>
            <a:r>
              <a:rPr lang="en-US" sz="1800" b="1" dirty="0"/>
              <a:t>flexible</a:t>
            </a:r>
            <a:r>
              <a:rPr lang="en-US" sz="1800" dirty="0"/>
              <a:t>. We often put the </a:t>
            </a:r>
            <a:r>
              <a:rPr lang="en-US" sz="1800" b="1" dirty="0"/>
              <a:t>opinion verb last </a:t>
            </a:r>
            <a:r>
              <a:rPr lang="en-US" sz="1800" dirty="0"/>
              <a:t>and use </a:t>
            </a:r>
            <a:r>
              <a:rPr lang="en-US" sz="1800" i="1" dirty="0"/>
              <a:t>and</a:t>
            </a:r>
            <a:r>
              <a:rPr lang="en-US" sz="1800" dirty="0"/>
              <a:t> </a:t>
            </a:r>
            <a:r>
              <a:rPr lang="en-US" sz="1800" b="1" dirty="0"/>
              <a:t>between</a:t>
            </a:r>
            <a:r>
              <a:rPr lang="en-US" sz="1800" dirty="0"/>
              <a:t> the </a:t>
            </a:r>
            <a:r>
              <a:rPr lang="en-US" sz="1800" b="1" dirty="0"/>
              <a:t>last two adjectives</a:t>
            </a:r>
            <a:r>
              <a:rPr lang="en-US" sz="1800" dirty="0"/>
              <a:t>.</a:t>
            </a:r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He seemed </a:t>
            </a:r>
            <a:r>
              <a:rPr lang="en-US" sz="1800" dirty="0">
                <a:solidFill>
                  <a:srgbClr val="E46C0A"/>
                </a:solidFill>
              </a:rPr>
              <a:t>quiet, shy </a:t>
            </a:r>
            <a:r>
              <a:rPr lang="en-US" sz="1800" b="1" dirty="0">
                <a:solidFill>
                  <a:srgbClr val="E46C0A"/>
                </a:solidFill>
              </a:rPr>
              <a:t>and</a:t>
            </a:r>
            <a:r>
              <a:rPr lang="en-US" sz="1800" dirty="0">
                <a:solidFill>
                  <a:srgbClr val="E46C0A"/>
                </a:solidFill>
              </a:rPr>
              <a:t> almost frightened</a:t>
            </a:r>
            <a:r>
              <a:rPr lang="en-US" sz="1800" dirty="0"/>
              <a:t> of the people around him.</a:t>
            </a:r>
          </a:p>
          <a:p>
            <a:pPr marL="0" indent="0">
              <a:buNone/>
            </a:pPr>
            <a:r>
              <a:rPr lang="en-US" sz="1800" dirty="0"/>
              <a:t>	2 After such a long time away, the house felt </a:t>
            </a:r>
            <a:r>
              <a:rPr lang="en-US" sz="1800" dirty="0">
                <a:solidFill>
                  <a:srgbClr val="E46C0A"/>
                </a:solidFill>
              </a:rPr>
              <a:t>cold, damp </a:t>
            </a:r>
            <a:r>
              <a:rPr lang="en-US" sz="1800" b="1" dirty="0">
                <a:solidFill>
                  <a:srgbClr val="E46C0A"/>
                </a:solidFill>
              </a:rPr>
              <a:t>and</a:t>
            </a:r>
            <a:r>
              <a:rPr lang="en-US" sz="1800" dirty="0">
                <a:solidFill>
                  <a:srgbClr val="E46C0A"/>
                </a:solidFill>
              </a:rPr>
              <a:t> unloved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1.2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81883" y="281990"/>
            <a:ext cx="468444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Order of adjectives: Practice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64500" cy="46651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Put the adjectives in the correct order. There may be more than one possibility.</a:t>
            </a:r>
          </a:p>
          <a:p>
            <a:pPr marL="0" lvl="1" indent="0" defTabSz="88900">
              <a:buNone/>
            </a:pPr>
            <a:endParaRPr lang="en-US" sz="1800" dirty="0"/>
          </a:p>
          <a:p>
            <a:pPr marL="0" lvl="1" indent="0" defTabSz="88900">
              <a:buNone/>
            </a:pPr>
            <a:r>
              <a:rPr lang="en-US" sz="1800" dirty="0"/>
              <a:t>1 He’ll only drink out of the best glasses! (Italian/wine/crystal)</a:t>
            </a:r>
          </a:p>
          <a:p>
            <a:pPr marL="0" lvl="1" indent="0" defTabSz="88900">
              <a:buNone/>
            </a:pPr>
            <a:endParaRPr lang="en-US" sz="1800" dirty="0"/>
          </a:p>
          <a:p>
            <a:pPr marL="0" lvl="1" indent="0" defTabSz="88900">
              <a:buNone/>
            </a:pPr>
            <a:r>
              <a:rPr lang="en-US" sz="1800" dirty="0"/>
              <a:t>2 The book ended in a way which was … (dark/absolutely unpredictable/gripping) </a:t>
            </a:r>
          </a:p>
          <a:p>
            <a:pPr marL="0" lvl="1" indent="0" defTabSz="88900">
              <a:buNone/>
            </a:pPr>
            <a:endParaRPr lang="en-US" sz="1800" dirty="0"/>
          </a:p>
          <a:p>
            <a:pPr marL="0" lvl="1" indent="0" defTabSz="88900">
              <a:buNone/>
            </a:pPr>
            <a:r>
              <a:rPr lang="en-US" sz="1800" dirty="0"/>
              <a:t>3 It wasn’t an old-fashioned fur coat, it was … fur. (synthetic/smart-looking/modern)</a:t>
            </a:r>
          </a:p>
          <a:p>
            <a:pPr marL="0" lvl="1" indent="0" defTabSz="88900">
              <a:buNone/>
            </a:pPr>
            <a:endParaRPr lang="en-US" sz="1800" dirty="0"/>
          </a:p>
          <a:p>
            <a:pPr marL="0" lvl="1" indent="0" defTabSz="88900">
              <a:buNone/>
            </a:pPr>
            <a:r>
              <a:rPr lang="en-US" sz="1800" dirty="0"/>
              <a:t>4 Some people think his latest art is ... (too political/cheap/completely abstract)</a:t>
            </a:r>
          </a:p>
          <a:p>
            <a:pPr marL="0" lvl="1" indent="0" defTabSz="88900">
              <a:buNone/>
            </a:pPr>
            <a:endParaRPr lang="en-US" sz="1800" dirty="0"/>
          </a:p>
          <a:p>
            <a:pPr marL="0" lvl="1" indent="0" defTabSz="88900">
              <a:buNone/>
            </a:pPr>
            <a:r>
              <a:rPr lang="en-US" sz="1800" dirty="0"/>
              <a:t>5 </a:t>
            </a:r>
            <a:r>
              <a:rPr lang="en-US" sz="1800" dirty="0" err="1"/>
              <a:t>Mmm</a:t>
            </a:r>
            <a:r>
              <a:rPr lang="en-US" sz="1800" dirty="0"/>
              <a:t>! I do love a curry! (lamb/Indian/spicy)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0599" y="597876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E46C0A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</p:spTree>
    <p:extLst>
      <p:ext uri="{BB962C8B-B14F-4D97-AF65-F5344CB8AC3E}">
        <p14:creationId xmlns:p14="http://schemas.microsoft.com/office/powerpoint/2010/main" val="2867038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401</Words>
  <Application>Microsoft Office PowerPoint</Application>
  <PresentationFormat>Экран (4:3)</PresentationFormat>
  <Paragraphs>59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Order of adjectives</vt:lpstr>
      <vt:lpstr>Order of adjectives</vt:lpstr>
      <vt:lpstr>Order of adjectives: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51</cp:revision>
  <dcterms:created xsi:type="dcterms:W3CDTF">2014-11-25T17:00:01Z</dcterms:created>
  <dcterms:modified xsi:type="dcterms:W3CDTF">2022-12-21T16:58:35Z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